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9750"/>
  <p:notesSz cx="75565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03751"/>
            <a:ext cx="7562850" cy="36830"/>
          </a:xfrm>
          <a:custGeom>
            <a:avLst/>
            <a:gdLst/>
            <a:ahLst/>
            <a:cxnLst/>
            <a:rect l="l" t="t" r="r" b="b"/>
            <a:pathLst>
              <a:path w="7562850" h="36830">
                <a:moveTo>
                  <a:pt x="0" y="36571"/>
                </a:moveTo>
                <a:lnTo>
                  <a:pt x="0" y="17521"/>
                </a:lnTo>
                <a:lnTo>
                  <a:pt x="7562849" y="0"/>
                </a:lnTo>
                <a:lnTo>
                  <a:pt x="7562849" y="19050"/>
                </a:lnTo>
                <a:lnTo>
                  <a:pt x="0" y="36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437203"/>
            <a:ext cx="7562850" cy="36830"/>
          </a:xfrm>
          <a:custGeom>
            <a:avLst/>
            <a:gdLst/>
            <a:ahLst/>
            <a:cxnLst/>
            <a:rect l="l" t="t" r="r" b="b"/>
            <a:pathLst>
              <a:path w="7562850" h="36830">
                <a:moveTo>
                  <a:pt x="0" y="36571"/>
                </a:moveTo>
                <a:lnTo>
                  <a:pt x="0" y="17521"/>
                </a:lnTo>
                <a:lnTo>
                  <a:pt x="7562849" y="0"/>
                </a:lnTo>
                <a:lnTo>
                  <a:pt x="7562849" y="19050"/>
                </a:lnTo>
                <a:lnTo>
                  <a:pt x="0" y="36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2158459"/>
            <a:ext cx="7562850" cy="36830"/>
          </a:xfrm>
          <a:custGeom>
            <a:avLst/>
            <a:gdLst/>
            <a:ahLst/>
            <a:cxnLst/>
            <a:rect l="l" t="t" r="r" b="b"/>
            <a:pathLst>
              <a:path w="7562850" h="36830">
                <a:moveTo>
                  <a:pt x="0" y="36571"/>
                </a:moveTo>
                <a:lnTo>
                  <a:pt x="0" y="17521"/>
                </a:lnTo>
                <a:lnTo>
                  <a:pt x="7562849" y="0"/>
                </a:lnTo>
                <a:lnTo>
                  <a:pt x="7562849" y="19050"/>
                </a:lnTo>
                <a:lnTo>
                  <a:pt x="0" y="36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296" y="375698"/>
            <a:ext cx="3252470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364" y="4784497"/>
            <a:ext cx="3806825" cy="462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704" y="10418803"/>
            <a:ext cx="7547609" cy="27305"/>
          </a:xfrm>
          <a:custGeom>
            <a:avLst/>
            <a:gdLst/>
            <a:ahLst/>
            <a:cxnLst/>
            <a:rect l="l" t="t" r="r" b="b"/>
            <a:pathLst>
              <a:path w="7547609" h="27304">
                <a:moveTo>
                  <a:pt x="7547144" y="9525"/>
                </a:moveTo>
                <a:lnTo>
                  <a:pt x="22" y="27010"/>
                </a:lnTo>
                <a:lnTo>
                  <a:pt x="0" y="17485"/>
                </a:lnTo>
                <a:lnTo>
                  <a:pt x="7547144" y="0"/>
                </a:lnTo>
                <a:lnTo>
                  <a:pt x="7547144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763" y="2381956"/>
            <a:ext cx="4434951" cy="443493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503" y="2583918"/>
            <a:ext cx="2381473" cy="20196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4276" y="-97050"/>
            <a:ext cx="294576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155">
                <a:latin typeface="Tahoma"/>
                <a:cs typeface="Tahoma"/>
              </a:rPr>
              <a:t>actually</a:t>
            </a:r>
            <a:endParaRPr sz="64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74324" y="1486003"/>
            <a:ext cx="201104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60">
                <a:latin typeface="Calibri"/>
                <a:cs typeface="Calibri"/>
              </a:rPr>
              <a:t>MENTORING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1433" y="4859047"/>
            <a:ext cx="22694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mbria"/>
                <a:cs typeface="Cambria"/>
              </a:rPr>
              <a:t>cosa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è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il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Mentoring?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83885" y="450319"/>
            <a:ext cx="2959100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800" spc="-235">
                <a:latin typeface="Tahoma"/>
                <a:cs typeface="Tahoma"/>
              </a:rPr>
              <a:t>storie</a:t>
            </a:r>
            <a:r>
              <a:rPr dirty="0" sz="5800" spc="-310">
                <a:latin typeface="Tahoma"/>
                <a:cs typeface="Tahoma"/>
              </a:rPr>
              <a:t> </a:t>
            </a:r>
            <a:r>
              <a:rPr dirty="0" sz="5800" spc="-600">
                <a:latin typeface="Tahoma"/>
                <a:cs typeface="Tahoma"/>
              </a:rPr>
              <a:t>vere</a:t>
            </a:r>
            <a:endParaRPr sz="58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1433" y="5517494"/>
            <a:ext cx="2599690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000">
                <a:latin typeface="Cambria"/>
                <a:cs typeface="Cambria"/>
              </a:rPr>
              <a:t>Il</a:t>
            </a:r>
            <a:r>
              <a:rPr dirty="0" sz="1000" spc="4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Mentoring</a:t>
            </a:r>
            <a:r>
              <a:rPr dirty="0" sz="1000" spc="4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è</a:t>
            </a:r>
            <a:r>
              <a:rPr dirty="0" sz="1000" spc="4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</a:t>
            </a:r>
            <a:r>
              <a:rPr dirty="0" sz="1000" spc="4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programma</a:t>
            </a:r>
            <a:r>
              <a:rPr dirty="0" sz="1000" spc="42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organizzato </a:t>
            </a:r>
            <a:r>
              <a:rPr dirty="0" sz="1000">
                <a:latin typeface="Cambria"/>
                <a:cs typeface="Cambria"/>
              </a:rPr>
              <a:t>dalla</a:t>
            </a:r>
            <a:r>
              <a:rPr dirty="0" sz="1000" spc="22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nostra</a:t>
            </a:r>
            <a:r>
              <a:rPr dirty="0" sz="1000" spc="229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scuola</a:t>
            </a:r>
            <a:r>
              <a:rPr dirty="0" sz="1000" spc="229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(Carlo</a:t>
            </a:r>
            <a:r>
              <a:rPr dirty="0" sz="1000" spc="229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Alberto</a:t>
            </a:r>
            <a:r>
              <a:rPr dirty="0" sz="1000" spc="229">
                <a:latin typeface="Cambria"/>
                <a:cs typeface="Cambria"/>
              </a:rPr>
              <a:t>  </a:t>
            </a:r>
            <a:r>
              <a:rPr dirty="0" sz="1000" spc="-20">
                <a:latin typeface="Cambria"/>
                <a:cs typeface="Cambria"/>
              </a:rPr>
              <a:t>Dalla </a:t>
            </a:r>
            <a:r>
              <a:rPr dirty="0" sz="1000">
                <a:latin typeface="Cambria"/>
                <a:cs typeface="Cambria"/>
              </a:rPr>
              <a:t>Chiesa),</a:t>
            </a:r>
            <a:r>
              <a:rPr dirty="0" sz="1000" spc="35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pensato</a:t>
            </a:r>
            <a:r>
              <a:rPr dirty="0" sz="1000" spc="35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per</a:t>
            </a:r>
            <a:r>
              <a:rPr dirty="0" sz="1000" spc="35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accompagnare</a:t>
            </a:r>
            <a:r>
              <a:rPr dirty="0" sz="1000" spc="355">
                <a:latin typeface="Cambria"/>
                <a:cs typeface="Cambria"/>
              </a:rPr>
              <a:t>  </a:t>
            </a:r>
            <a:r>
              <a:rPr dirty="0" sz="1000" spc="-25">
                <a:latin typeface="Cambria"/>
                <a:cs typeface="Cambria"/>
              </a:rPr>
              <a:t>gli</a:t>
            </a:r>
            <a:r>
              <a:rPr dirty="0" sz="1000">
                <a:latin typeface="Cambria"/>
                <a:cs typeface="Cambria"/>
              </a:rPr>
              <a:t> studenti</a:t>
            </a:r>
            <a:r>
              <a:rPr dirty="0" sz="1000" spc="2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delle</a:t>
            </a:r>
            <a:r>
              <a:rPr dirty="0" sz="1000" spc="2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classi</a:t>
            </a:r>
            <a:r>
              <a:rPr dirty="0" sz="1000" spc="2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terze</a:t>
            </a:r>
            <a:r>
              <a:rPr dirty="0" sz="1000" spc="2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</a:t>
            </a:r>
            <a:r>
              <a:rPr dirty="0" sz="1000" spc="2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</a:t>
            </a:r>
            <a:r>
              <a:rPr dirty="0" sz="1000" spc="2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percorso</a:t>
            </a:r>
            <a:r>
              <a:rPr dirty="0" sz="1000" spc="27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di</a:t>
            </a:r>
            <a:r>
              <a:rPr dirty="0" sz="1000">
                <a:latin typeface="Cambria"/>
                <a:cs typeface="Cambria"/>
              </a:rPr>
              <a:t> crescita</a:t>
            </a:r>
            <a:r>
              <a:rPr dirty="0" sz="1000" spc="18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personale,</a:t>
            </a:r>
            <a:r>
              <a:rPr dirty="0" sz="1000" spc="19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scoperta</a:t>
            </a:r>
            <a:r>
              <a:rPr dirty="0" sz="1000" spc="19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delle</a:t>
            </a:r>
            <a:r>
              <a:rPr dirty="0" sz="1000" spc="190">
                <a:latin typeface="Cambria"/>
                <a:cs typeface="Cambria"/>
              </a:rPr>
              <a:t>  </a:t>
            </a:r>
            <a:r>
              <a:rPr dirty="0" sz="1000" spc="-10">
                <a:latin typeface="Cambria"/>
                <a:cs typeface="Cambria"/>
              </a:rPr>
              <a:t>proprie </a:t>
            </a:r>
            <a:r>
              <a:rPr dirty="0" sz="1000">
                <a:latin typeface="Cambria"/>
                <a:cs typeface="Cambria"/>
              </a:rPr>
              <a:t>potenzialità</a:t>
            </a:r>
            <a:r>
              <a:rPr dirty="0" sz="1000" spc="14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che</a:t>
            </a:r>
            <a:r>
              <a:rPr dirty="0" sz="1000" spc="14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sottovalutavamo</a:t>
            </a:r>
            <a:r>
              <a:rPr dirty="0" sz="1000" spc="14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140">
                <a:latin typeface="Cambria"/>
                <a:cs typeface="Cambria"/>
              </a:rPr>
              <a:t>  </a:t>
            </a:r>
            <a:r>
              <a:rPr dirty="0" sz="1000" spc="-10">
                <a:latin typeface="Cambria"/>
                <a:cs typeface="Cambria"/>
              </a:rPr>
              <a:t>troppa </a:t>
            </a:r>
            <a:r>
              <a:rPr dirty="0" sz="1000">
                <a:latin typeface="Cambria"/>
                <a:cs typeface="Cambria"/>
              </a:rPr>
              <a:t>attenzione</a:t>
            </a:r>
            <a:r>
              <a:rPr dirty="0" sz="1000" spc="1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verso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gli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altri,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ma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poca</a:t>
            </a:r>
            <a:r>
              <a:rPr dirty="0" sz="1000" spc="1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cura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verso </a:t>
            </a:r>
            <a:r>
              <a:rPr dirty="0" sz="1000">
                <a:latin typeface="Cambria"/>
                <a:cs typeface="Cambria"/>
              </a:rPr>
              <a:t>noi</a:t>
            </a:r>
            <a:r>
              <a:rPr dirty="0" sz="1000" spc="15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stessi.</a:t>
            </a:r>
            <a:r>
              <a:rPr dirty="0" sz="1000" spc="16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In</a:t>
            </a:r>
            <a:r>
              <a:rPr dirty="0" sz="1000" spc="16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questo</a:t>
            </a:r>
            <a:r>
              <a:rPr dirty="0" sz="1000" spc="16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progetto,</a:t>
            </a:r>
            <a:r>
              <a:rPr dirty="0" sz="1000" spc="16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sono</a:t>
            </a:r>
            <a:r>
              <a:rPr dirty="0" sz="1000" spc="155">
                <a:latin typeface="Cambria"/>
                <a:cs typeface="Cambria"/>
              </a:rPr>
              <a:t>  </a:t>
            </a:r>
            <a:r>
              <a:rPr dirty="0" sz="1000" spc="-20">
                <a:latin typeface="Cambria"/>
                <a:cs typeface="Cambria"/>
              </a:rPr>
              <a:t>stati </a:t>
            </a:r>
            <a:r>
              <a:rPr dirty="0" sz="1000">
                <a:latin typeface="Cambria"/>
                <a:cs typeface="Cambria"/>
              </a:rPr>
              <a:t>selezionati</a:t>
            </a:r>
            <a:r>
              <a:rPr dirty="0" sz="1000" spc="120">
                <a:latin typeface="Cambria"/>
                <a:cs typeface="Cambria"/>
              </a:rPr>
              <a:t> </a:t>
            </a:r>
            <a:r>
              <a:rPr dirty="0" sz="1000" spc="-190">
                <a:latin typeface="Cambria"/>
                <a:cs typeface="Cambria"/>
              </a:rPr>
              <a:t>10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ragazzi,</a:t>
            </a:r>
            <a:r>
              <a:rPr dirty="0" sz="1000" spc="1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con</a:t>
            </a:r>
            <a:r>
              <a:rPr dirty="0" sz="1000" spc="1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</a:t>
            </a:r>
            <a:r>
              <a:rPr dirty="0" sz="1000" spc="1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carattere</a:t>
            </a:r>
            <a:r>
              <a:rPr dirty="0" sz="1000" spc="12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adatto </a:t>
            </a:r>
            <a:r>
              <a:rPr dirty="0" sz="1000">
                <a:latin typeface="Cambria"/>
                <a:cs typeface="Cambria"/>
              </a:rPr>
              <a:t>ad</a:t>
            </a:r>
            <a:r>
              <a:rPr dirty="0" sz="1000" spc="1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accogliere</a:t>
            </a:r>
            <a:r>
              <a:rPr dirty="0" sz="1000" spc="1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1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supportare</a:t>
            </a:r>
            <a:r>
              <a:rPr dirty="0" sz="1000" spc="1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gli</a:t>
            </a:r>
            <a:r>
              <a:rPr dirty="0" sz="1000" spc="1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altri.</a:t>
            </a:r>
            <a:r>
              <a:rPr dirty="0" sz="1000" spc="1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Siamo</a:t>
            </a:r>
            <a:r>
              <a:rPr dirty="0" sz="1000" spc="15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un</a:t>
            </a:r>
            <a:r>
              <a:rPr dirty="0" sz="1000">
                <a:latin typeface="Cambria"/>
                <a:cs typeface="Cambria"/>
              </a:rPr>
              <a:t> piccolo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gruppo,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guidato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da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una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professoressa </a:t>
            </a:r>
            <a:r>
              <a:rPr dirty="0" sz="1000">
                <a:latin typeface="Cambria"/>
                <a:cs typeface="Cambria"/>
              </a:rPr>
              <a:t>Anna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Scotti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che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ha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saputo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subito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riconoscere </a:t>
            </a:r>
            <a:r>
              <a:rPr dirty="0" sz="1000">
                <a:latin typeface="Cambria"/>
                <a:cs typeface="Cambria"/>
              </a:rPr>
              <a:t>le</a:t>
            </a:r>
            <a:r>
              <a:rPr dirty="0" sz="1000" spc="3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particolarità</a:t>
            </a:r>
            <a:r>
              <a:rPr dirty="0" sz="1000" spc="3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3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le</a:t>
            </a:r>
            <a:r>
              <a:rPr dirty="0" sz="1000" spc="3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capacità</a:t>
            </a:r>
            <a:r>
              <a:rPr dirty="0" sz="1000" spc="3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3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ciascuno</a:t>
            </a:r>
            <a:r>
              <a:rPr dirty="0" sz="1000" spc="33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di</a:t>
            </a:r>
            <a:r>
              <a:rPr dirty="0" sz="1000">
                <a:latin typeface="Cambria"/>
                <a:cs typeface="Cambria"/>
              </a:rPr>
              <a:t> noi.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conoscere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capire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al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meglio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le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nostre </a:t>
            </a:r>
            <a:r>
              <a:rPr dirty="0" sz="1000">
                <a:latin typeface="Cambria"/>
                <a:cs typeface="Cambria"/>
              </a:rPr>
              <a:t>capacità,</a:t>
            </a:r>
            <a:r>
              <a:rPr dirty="0" sz="1000" spc="24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la</a:t>
            </a:r>
            <a:r>
              <a:rPr dirty="0" sz="1000" spc="24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professoressa</a:t>
            </a:r>
            <a:r>
              <a:rPr dirty="0" sz="1000" spc="24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(dopo</a:t>
            </a:r>
            <a:r>
              <a:rPr dirty="0" sz="1000" spc="245">
                <a:latin typeface="Cambria"/>
                <a:cs typeface="Cambria"/>
              </a:rPr>
              <a:t>  </a:t>
            </a:r>
            <a:r>
              <a:rPr dirty="0" sz="1000" spc="-10">
                <a:latin typeface="Cambria"/>
                <a:cs typeface="Cambria"/>
              </a:rPr>
              <a:t>qualche </a:t>
            </a:r>
            <a:r>
              <a:rPr dirty="0" sz="1000">
                <a:latin typeface="Cambria"/>
                <a:cs typeface="Cambria"/>
              </a:rPr>
              <a:t>lezione)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ha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voluto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realizzare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una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mini</a:t>
            </a:r>
            <a:r>
              <a:rPr dirty="0" sz="1000" spc="6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azienda </a:t>
            </a:r>
            <a:r>
              <a:rPr dirty="0" sz="1000">
                <a:latin typeface="Cambria"/>
                <a:cs typeface="Cambria"/>
              </a:rPr>
              <a:t>giornalistica,</a:t>
            </a:r>
            <a:r>
              <a:rPr dirty="0" sz="1000" spc="36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dove</a:t>
            </a:r>
            <a:r>
              <a:rPr dirty="0" sz="1000" spc="36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c'era</a:t>
            </a:r>
            <a:r>
              <a:rPr dirty="0" sz="1000" spc="3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una</a:t>
            </a:r>
            <a:r>
              <a:rPr dirty="0" sz="1000" spc="36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caporedattrice </a:t>
            </a:r>
            <a:r>
              <a:rPr dirty="0" sz="1000">
                <a:latin typeface="Cambria"/>
                <a:cs typeface="Cambria"/>
              </a:rPr>
              <a:t>che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organizzava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il</a:t>
            </a:r>
            <a:r>
              <a:rPr dirty="0" sz="1000" spc="1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suo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team,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dividendo</a:t>
            </a:r>
            <a:r>
              <a:rPr dirty="0" sz="1000" spc="1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vari </a:t>
            </a:r>
            <a:r>
              <a:rPr dirty="0" sz="1000">
                <a:latin typeface="Cambria"/>
                <a:cs typeface="Cambria"/>
              </a:rPr>
              <a:t>gruppi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1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dando</a:t>
            </a:r>
            <a:r>
              <a:rPr dirty="0" sz="1000" spc="1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dei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compiti</a:t>
            </a:r>
            <a:r>
              <a:rPr dirty="0" sz="1000" spc="1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</a:t>
            </a:r>
            <a:r>
              <a:rPr dirty="0" sz="1000" spc="1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ognuno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18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un</a:t>
            </a:r>
            <a:r>
              <a:rPr dirty="0" sz="1000">
                <a:latin typeface="Cambria"/>
                <a:cs typeface="Cambria"/>
              </a:rPr>
              <a:t> vice-caporedattore</a:t>
            </a:r>
            <a:r>
              <a:rPr dirty="0" sz="1000" spc="360">
                <a:latin typeface="Cambria"/>
                <a:cs typeface="Cambria"/>
              </a:rPr>
              <a:t>   </a:t>
            </a:r>
            <a:r>
              <a:rPr dirty="0" sz="1000">
                <a:latin typeface="Cambria"/>
                <a:cs typeface="Cambria"/>
              </a:rPr>
              <a:t>che</a:t>
            </a:r>
            <a:r>
              <a:rPr dirty="0" sz="1000" spc="360">
                <a:latin typeface="Cambria"/>
                <a:cs typeface="Cambria"/>
              </a:rPr>
              <a:t>   </a:t>
            </a:r>
            <a:r>
              <a:rPr dirty="0" sz="1000">
                <a:latin typeface="Cambria"/>
                <a:cs typeface="Cambria"/>
              </a:rPr>
              <a:t>supportava</a:t>
            </a:r>
            <a:r>
              <a:rPr dirty="0" sz="1000" spc="360">
                <a:latin typeface="Cambria"/>
                <a:cs typeface="Cambria"/>
              </a:rPr>
              <a:t>   </a:t>
            </a:r>
            <a:r>
              <a:rPr dirty="0" sz="1000" spc="-50">
                <a:latin typeface="Cambria"/>
                <a:cs typeface="Cambria"/>
              </a:rPr>
              <a:t>e</a:t>
            </a:r>
            <a:r>
              <a:rPr dirty="0" sz="1000">
                <a:latin typeface="Cambria"/>
                <a:cs typeface="Cambria"/>
              </a:rPr>
              <a:t> sopportava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capa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sia</a:t>
            </a:r>
            <a:r>
              <a:rPr dirty="0" sz="1000" spc="1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riguardo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l’azienda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ma</a:t>
            </a:r>
            <a:r>
              <a:rPr dirty="0" sz="1000">
                <a:latin typeface="Cambria"/>
                <a:cs typeface="Cambria"/>
              </a:rPr>
              <a:t> anche</a:t>
            </a:r>
            <a:r>
              <a:rPr dirty="0" sz="1000" spc="22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moralmente,</a:t>
            </a:r>
            <a:r>
              <a:rPr dirty="0" sz="1000" spc="2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così</a:t>
            </a:r>
            <a:r>
              <a:rPr dirty="0" sz="1000" spc="22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ognuno</a:t>
            </a:r>
            <a:r>
              <a:rPr dirty="0" sz="1000" spc="2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non</a:t>
            </a:r>
            <a:r>
              <a:rPr dirty="0" sz="1000" spc="22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solo</a:t>
            </a:r>
            <a:r>
              <a:rPr dirty="0" sz="1000" spc="23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ha</a:t>
            </a:r>
            <a:r>
              <a:rPr dirty="0" sz="1000">
                <a:latin typeface="Cambria"/>
                <a:cs typeface="Cambria"/>
              </a:rPr>
              <a:t> avuto</a:t>
            </a:r>
            <a:r>
              <a:rPr dirty="0" sz="1000" spc="4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l’opportunità</a:t>
            </a:r>
            <a:r>
              <a:rPr dirty="0" sz="1000" spc="4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4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sentirsi</a:t>
            </a:r>
            <a:r>
              <a:rPr dirty="0" sz="1000" spc="4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</a:t>
            </a:r>
            <a:r>
              <a:rPr dirty="0" sz="1000" spc="4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casa,</a:t>
            </a:r>
            <a:r>
              <a:rPr dirty="0" sz="1000" spc="47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ma</a:t>
            </a:r>
            <a:r>
              <a:rPr dirty="0" sz="1000">
                <a:latin typeface="Cambria"/>
                <a:cs typeface="Cambria"/>
              </a:rPr>
              <a:t> anche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sperimentare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un’attività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lavorativa.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47968" y="7617169"/>
            <a:ext cx="2002789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000">
                <a:latin typeface="Cambria"/>
                <a:cs typeface="Cambria"/>
              </a:rPr>
              <a:t>questo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percorso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è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valorizzazione </a:t>
            </a:r>
            <a:r>
              <a:rPr dirty="0" sz="1000" spc="10">
                <a:latin typeface="Cambria"/>
                <a:cs typeface="Cambria"/>
              </a:rPr>
              <a:t>della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diversità.</a:t>
            </a:r>
            <a:r>
              <a:rPr dirty="0" sz="1000" spc="3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Ognuno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di</a:t>
            </a:r>
            <a:r>
              <a:rPr dirty="0" sz="1000" spc="3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noi</a:t>
            </a:r>
            <a:r>
              <a:rPr dirty="0" sz="1000" spc="30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è</a:t>
            </a:r>
            <a:r>
              <a:rPr dirty="0" sz="1000" spc="10">
                <a:latin typeface="Cambria"/>
                <a:cs typeface="Cambria"/>
              </a:rPr>
              <a:t> completamente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diverso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dall’altro, </a:t>
            </a:r>
            <a:r>
              <a:rPr dirty="0" sz="1000">
                <a:latin typeface="Cambria"/>
                <a:cs typeface="Cambria"/>
              </a:rPr>
              <a:t>ciascun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individuo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porta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con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sé</a:t>
            </a:r>
            <a:r>
              <a:rPr dirty="0" sz="1000">
                <a:latin typeface="Cambria"/>
                <a:cs typeface="Cambria"/>
              </a:rPr>
              <a:t> esperienze</a:t>
            </a:r>
            <a:r>
              <a:rPr dirty="0" sz="1000" spc="1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uniche,</a:t>
            </a:r>
            <a:r>
              <a:rPr dirty="0" sz="1000" spc="1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vite</a:t>
            </a:r>
            <a:r>
              <a:rPr dirty="0" sz="1000" spc="12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differenti, </a:t>
            </a:r>
            <a:r>
              <a:rPr dirty="0" sz="1000">
                <a:latin typeface="Cambria"/>
                <a:cs typeface="Cambria"/>
              </a:rPr>
              <a:t>punti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modo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pensare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distinto. </a:t>
            </a:r>
            <a:r>
              <a:rPr dirty="0" sz="1000" spc="10">
                <a:latin typeface="Cambria"/>
                <a:cs typeface="Cambria"/>
              </a:rPr>
              <a:t>Tuttavia,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ciò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che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ci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unisce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è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la</a:t>
            </a:r>
            <a:r>
              <a:rPr dirty="0" sz="1000">
                <a:latin typeface="Cambria"/>
                <a:cs typeface="Cambria"/>
              </a:rPr>
              <a:t> capacità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non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giudicare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mai.</a:t>
            </a:r>
            <a:endParaRPr sz="1000">
              <a:latin typeface="Cambria"/>
              <a:cs typeface="Cambria"/>
            </a:endParaRPr>
          </a:p>
          <a:p>
            <a:pPr marL="12700" marR="118110">
              <a:lnSpc>
                <a:spcPct val="112500"/>
              </a:lnSpc>
            </a:pPr>
            <a:r>
              <a:rPr dirty="0" sz="1000" spc="10">
                <a:latin typeface="Cambria"/>
                <a:cs typeface="Cambria"/>
              </a:rPr>
              <a:t>Questa</a:t>
            </a:r>
            <a:r>
              <a:rPr dirty="0" sz="1000" spc="6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cosa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è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fondamentale.</a:t>
            </a:r>
            <a:r>
              <a:rPr dirty="0" sz="1000" spc="6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La</a:t>
            </a:r>
            <a:r>
              <a:rPr dirty="0" sz="1000">
                <a:latin typeface="Cambria"/>
                <a:cs typeface="Cambria"/>
              </a:rPr>
              <a:t> professoressa</a:t>
            </a:r>
            <a:r>
              <a:rPr dirty="0" sz="1000" spc="3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ci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ha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guidato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nella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47968" y="10036557"/>
            <a:ext cx="4305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Cambria"/>
                <a:cs typeface="Cambria"/>
              </a:rPr>
              <a:t>talenti.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47968" y="6916014"/>
            <a:ext cx="4003675" cy="72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Cambria"/>
                <a:cs typeface="Cambria"/>
              </a:rPr>
              <a:t>cosa</a:t>
            </a:r>
            <a:r>
              <a:rPr dirty="0" sz="2300" spc="55">
                <a:latin typeface="Cambria"/>
                <a:cs typeface="Cambria"/>
              </a:rPr>
              <a:t> </a:t>
            </a:r>
            <a:r>
              <a:rPr dirty="0" sz="2300" spc="60">
                <a:latin typeface="Cambria"/>
                <a:cs typeface="Cambria"/>
              </a:rPr>
              <a:t>ci</a:t>
            </a:r>
            <a:r>
              <a:rPr dirty="0" sz="2300" spc="55">
                <a:latin typeface="Cambria"/>
                <a:cs typeface="Cambria"/>
              </a:rPr>
              <a:t> </a:t>
            </a:r>
            <a:r>
              <a:rPr dirty="0" sz="2300" spc="50">
                <a:latin typeface="Cambria"/>
                <a:cs typeface="Cambria"/>
              </a:rPr>
              <a:t>ha</a:t>
            </a:r>
            <a:r>
              <a:rPr dirty="0" sz="2300" spc="60">
                <a:latin typeface="Cambria"/>
                <a:cs typeface="Cambria"/>
              </a:rPr>
              <a:t> </a:t>
            </a:r>
            <a:r>
              <a:rPr dirty="0" sz="2300" spc="35">
                <a:latin typeface="Cambria"/>
                <a:cs typeface="Cambria"/>
              </a:rPr>
              <a:t>insegnato?</a:t>
            </a:r>
            <a:endParaRPr sz="2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1000" spc="10">
                <a:latin typeface="Cambria"/>
                <a:cs typeface="Cambria"/>
              </a:rPr>
              <a:t>Una</a:t>
            </a:r>
            <a:r>
              <a:rPr dirty="0" sz="1000" spc="2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delle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caratteristiche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più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belle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di</a:t>
            </a:r>
            <a:r>
              <a:rPr dirty="0" sz="1000" spc="335">
                <a:latin typeface="Cambria"/>
                <a:cs typeface="Cambria"/>
              </a:rPr>
              <a:t>  </a:t>
            </a:r>
            <a:r>
              <a:rPr dirty="0" sz="1000" spc="10">
                <a:latin typeface="Cambria"/>
                <a:cs typeface="Cambria"/>
              </a:rPr>
              <a:t>Grazie</a:t>
            </a:r>
            <a:r>
              <a:rPr dirty="0" sz="1000" spc="3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al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suo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supporto,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abbiamo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078353" y="7617169"/>
            <a:ext cx="2362835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000">
                <a:latin typeface="Cambria"/>
                <a:cs typeface="Cambria"/>
              </a:rPr>
              <a:t>imparato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guardare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dentro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noi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a</a:t>
            </a:r>
            <a:r>
              <a:rPr dirty="0" sz="1000">
                <a:latin typeface="Cambria"/>
                <a:cs typeface="Cambria"/>
              </a:rPr>
              <a:t> riconoscere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le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qualità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che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non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vedevamo. </a:t>
            </a:r>
            <a:r>
              <a:rPr dirty="0" sz="1000">
                <a:latin typeface="Cambria"/>
                <a:cs typeface="Cambria"/>
              </a:rPr>
              <a:t>Questo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processo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auto-scoperta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è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stato </a:t>
            </a:r>
            <a:r>
              <a:rPr dirty="0" sz="1000">
                <a:latin typeface="Cambria"/>
                <a:cs typeface="Cambria"/>
              </a:rPr>
              <a:t>fondamentale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capire</a:t>
            </a:r>
            <a:r>
              <a:rPr dirty="0" sz="1000" spc="1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quale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direzione </a:t>
            </a:r>
            <a:r>
              <a:rPr dirty="0" sz="1000">
                <a:latin typeface="Cambria"/>
                <a:cs typeface="Cambria"/>
              </a:rPr>
              <a:t>prendere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nel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nostro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percorso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educativo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e</a:t>
            </a:r>
            <a:r>
              <a:rPr dirty="0" sz="1000" spc="10">
                <a:latin typeface="Cambria"/>
                <a:cs typeface="Cambria"/>
              </a:rPr>
              <a:t> personale.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In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conclusione,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il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Mentoring </a:t>
            </a:r>
            <a:r>
              <a:rPr dirty="0" sz="1000">
                <a:latin typeface="Cambria"/>
                <a:cs typeface="Cambria"/>
              </a:rPr>
              <a:t>rappresenta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un’importante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opportunità </a:t>
            </a:r>
            <a:r>
              <a:rPr dirty="0" sz="1000">
                <a:latin typeface="Cambria"/>
                <a:cs typeface="Cambria"/>
              </a:rPr>
              <a:t>per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crescere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insieme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scoprire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le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nostre </a:t>
            </a:r>
            <a:r>
              <a:rPr dirty="0" sz="1000" spc="10">
                <a:latin typeface="Cambria"/>
                <a:cs typeface="Cambria"/>
              </a:rPr>
              <a:t>vere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vocazioni.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Grazie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al</a:t>
            </a:r>
            <a:r>
              <a:rPr dirty="0" sz="1000" spc="6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Mentoring, </a:t>
            </a:r>
            <a:r>
              <a:rPr dirty="0" sz="1000">
                <a:latin typeface="Cambria"/>
                <a:cs typeface="Cambria"/>
              </a:rPr>
              <a:t>abbiamo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imparato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capire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nostra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47968" y="9331669"/>
            <a:ext cx="438658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  <a:tabLst>
                <a:tab pos="2142490" algn="l"/>
              </a:tabLst>
            </a:pPr>
            <a:r>
              <a:rPr dirty="0" sz="1000">
                <a:latin typeface="Cambria"/>
                <a:cs typeface="Cambria"/>
              </a:rPr>
              <a:t>scoperta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delle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nostre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vocazioni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10">
                <a:latin typeface="Cambria"/>
                <a:cs typeface="Cambria"/>
              </a:rPr>
              <a:t>vocazione,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a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collaborare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insieme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e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a</a:t>
            </a:r>
            <a:r>
              <a:rPr dirty="0" sz="1000">
                <a:latin typeface="Cambria"/>
                <a:cs typeface="Cambria"/>
              </a:rPr>
              <a:t> facendo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diversi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incontri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face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to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face,</a:t>
            </a:r>
            <a:r>
              <a:rPr dirty="0" sz="1000" spc="21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supportarci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senza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giudizio.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È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viaggio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47968" y="9674569"/>
            <a:ext cx="447738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  <a:tabLst>
                <a:tab pos="2142490" algn="l"/>
              </a:tabLst>
            </a:pPr>
            <a:r>
              <a:rPr dirty="0" sz="1000">
                <a:latin typeface="Cambria"/>
                <a:cs typeface="Cambria"/>
              </a:rPr>
              <a:t>aiutandoci</a:t>
            </a:r>
            <a:r>
              <a:rPr dirty="0" sz="1000" spc="1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</a:t>
            </a:r>
            <a:r>
              <a:rPr dirty="0" sz="1000" spc="1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comprendere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quali</a:t>
            </a:r>
            <a:r>
              <a:rPr dirty="0" sz="1000">
                <a:latin typeface="Cambria"/>
                <a:cs typeface="Cambria"/>
              </a:rPr>
              <a:t>	che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ci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ha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insegnato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che,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mondo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così </a:t>
            </a:r>
            <a:r>
              <a:rPr dirty="0" sz="1000">
                <a:latin typeface="Cambria"/>
                <a:cs typeface="Cambria"/>
              </a:rPr>
              <a:t>fossero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le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nostre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passioni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nostri</a:t>
            </a:r>
            <a:r>
              <a:rPr dirty="0" sz="1000">
                <a:latin typeface="Cambria"/>
                <a:cs typeface="Cambria"/>
              </a:rPr>
              <a:t>	vario,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vera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forza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risiede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nella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nostra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078353" y="10017468"/>
            <a:ext cx="238823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000" spc="10">
                <a:latin typeface="Cambria"/>
                <a:cs typeface="Cambria"/>
              </a:rPr>
              <a:t>capacità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di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accogliere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l’altro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e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di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costruire </a:t>
            </a:r>
            <a:r>
              <a:rPr dirty="0" sz="1000">
                <a:latin typeface="Cambria"/>
                <a:cs typeface="Cambria"/>
              </a:rPr>
              <a:t>legami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significativi.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41045" y="1474"/>
            <a:ext cx="109791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75">
                <a:latin typeface="Arial Black"/>
                <a:cs typeface="Arial Black"/>
              </a:rPr>
              <a:t>A.Bitetti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2803" y="283662"/>
            <a:ext cx="1821814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10">
                <a:latin typeface="Lucida Sans Unicode"/>
                <a:cs typeface="Lucida Sans Unicode"/>
              </a:rPr>
              <a:t>Caporedattrice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0741" y="2319726"/>
            <a:ext cx="4736762" cy="47367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503" y="2604134"/>
            <a:ext cx="2381473" cy="21592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1311" y="363325"/>
            <a:ext cx="3703954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5800" spc="-35">
                <a:latin typeface="Tahoma"/>
                <a:cs typeface="Tahoma"/>
              </a:rPr>
              <a:t>s</a:t>
            </a:r>
            <a:r>
              <a:rPr dirty="0" sz="5800" spc="-25">
                <a:latin typeface="Tahoma"/>
                <a:cs typeface="Tahoma"/>
              </a:rPr>
              <a:t>t</a:t>
            </a:r>
            <a:r>
              <a:rPr dirty="0" sz="5800" spc="-1764">
                <a:latin typeface="Tahoma"/>
                <a:cs typeface="Tahoma"/>
              </a:rPr>
              <a:t>o</a:t>
            </a:r>
            <a:r>
              <a:rPr dirty="0" baseline="32118" sz="9600" spc="-2954">
                <a:latin typeface="Tahoma"/>
                <a:cs typeface="Tahoma"/>
              </a:rPr>
              <a:t>a</a:t>
            </a:r>
            <a:r>
              <a:rPr dirty="0" sz="5800" spc="-200">
                <a:latin typeface="Tahoma"/>
                <a:cs typeface="Tahoma"/>
              </a:rPr>
              <a:t>r</a:t>
            </a:r>
            <a:r>
              <a:rPr dirty="0" baseline="32118" sz="9600" spc="-4184">
                <a:latin typeface="Tahoma"/>
                <a:cs typeface="Tahoma"/>
              </a:rPr>
              <a:t>c</a:t>
            </a:r>
            <a:r>
              <a:rPr dirty="0" sz="5800" spc="-25">
                <a:latin typeface="Tahoma"/>
                <a:cs typeface="Tahoma"/>
              </a:rPr>
              <a:t>i</a:t>
            </a:r>
            <a:r>
              <a:rPr dirty="0" sz="5800" spc="-2345">
                <a:latin typeface="Tahoma"/>
                <a:cs typeface="Tahoma"/>
              </a:rPr>
              <a:t>e</a:t>
            </a:r>
            <a:r>
              <a:rPr dirty="0" baseline="32118" sz="9600" spc="-37">
                <a:latin typeface="Tahoma"/>
                <a:cs typeface="Tahoma"/>
              </a:rPr>
              <a:t>t</a:t>
            </a:r>
            <a:r>
              <a:rPr dirty="0" baseline="32118" sz="9600" spc="-4259">
                <a:latin typeface="Tahoma"/>
                <a:cs typeface="Tahoma"/>
              </a:rPr>
              <a:t>u</a:t>
            </a:r>
            <a:r>
              <a:rPr dirty="0" sz="5800" spc="-50">
                <a:latin typeface="Tahoma"/>
                <a:cs typeface="Tahoma"/>
              </a:rPr>
              <a:t>v</a:t>
            </a:r>
            <a:r>
              <a:rPr dirty="0" baseline="32118" sz="9600" spc="-5107">
                <a:latin typeface="Tahoma"/>
                <a:cs typeface="Tahoma"/>
              </a:rPr>
              <a:t>a</a:t>
            </a:r>
            <a:r>
              <a:rPr dirty="0" sz="5800" spc="-25">
                <a:latin typeface="Tahoma"/>
                <a:cs typeface="Tahoma"/>
              </a:rPr>
              <a:t>e</a:t>
            </a:r>
            <a:r>
              <a:rPr dirty="0" sz="5800" spc="-819">
                <a:latin typeface="Tahoma"/>
                <a:cs typeface="Tahoma"/>
              </a:rPr>
              <a:t>r</a:t>
            </a:r>
            <a:r>
              <a:rPr dirty="0" baseline="32118" sz="9600" spc="-1357">
                <a:latin typeface="Tahoma"/>
                <a:cs typeface="Tahoma"/>
              </a:rPr>
              <a:t>l</a:t>
            </a:r>
            <a:r>
              <a:rPr dirty="0" sz="5800" spc="-1355">
                <a:latin typeface="Tahoma"/>
                <a:cs typeface="Tahoma"/>
              </a:rPr>
              <a:t>e</a:t>
            </a:r>
            <a:r>
              <a:rPr dirty="0" baseline="32118" sz="9600" spc="-37">
                <a:latin typeface="Tahoma"/>
                <a:cs typeface="Tahoma"/>
              </a:rPr>
              <a:t>ly</a:t>
            </a:r>
            <a:endParaRPr baseline="32118" sz="96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67949" y="1486003"/>
            <a:ext cx="402399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55">
                <a:latin typeface="Calibri"/>
                <a:cs typeface="Calibri"/>
              </a:rPr>
              <a:t>LA</a:t>
            </a:r>
            <a:r>
              <a:rPr dirty="0" sz="3100" spc="-7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SCUOLA</a:t>
            </a:r>
            <a:r>
              <a:rPr dirty="0" sz="3100" spc="-70">
                <a:latin typeface="Calibri"/>
                <a:cs typeface="Calibri"/>
              </a:rPr>
              <a:t> </a:t>
            </a:r>
            <a:r>
              <a:rPr dirty="0" sz="3100" spc="180">
                <a:latin typeface="Calibri"/>
                <a:cs typeface="Calibri"/>
              </a:rPr>
              <a:t>DEL</a:t>
            </a:r>
            <a:r>
              <a:rPr dirty="0" sz="3100" spc="-6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FUTURO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07226" y="6977768"/>
            <a:ext cx="2180590" cy="307784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55"/>
              </a:spcBef>
            </a:pPr>
            <a:r>
              <a:rPr dirty="0" sz="2300" spc="95">
                <a:latin typeface="Cambria"/>
                <a:cs typeface="Cambria"/>
              </a:rPr>
              <a:t>...sfide</a:t>
            </a:r>
            <a:r>
              <a:rPr dirty="0" sz="2300" spc="5">
                <a:latin typeface="Cambria"/>
                <a:cs typeface="Cambria"/>
              </a:rPr>
              <a:t> </a:t>
            </a:r>
            <a:r>
              <a:rPr dirty="0" sz="2300" spc="-10">
                <a:latin typeface="Cambria"/>
                <a:cs typeface="Cambria"/>
              </a:rPr>
              <a:t>sociali</a:t>
            </a:r>
            <a:endParaRPr sz="2300">
              <a:latin typeface="Cambria"/>
              <a:cs typeface="Cambria"/>
            </a:endParaRPr>
          </a:p>
          <a:p>
            <a:pPr algn="just" marL="88900" marR="5080">
              <a:lnSpc>
                <a:spcPct val="115399"/>
              </a:lnSpc>
              <a:spcBef>
                <a:spcPts val="409"/>
              </a:spcBef>
            </a:pPr>
            <a:r>
              <a:rPr dirty="0" sz="1300">
                <a:latin typeface="Cambria"/>
                <a:cs typeface="Cambria"/>
              </a:rPr>
              <a:t>Inoltre,</a:t>
            </a:r>
            <a:r>
              <a:rPr dirty="0" sz="1300" spc="2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ci</a:t>
            </a:r>
            <a:r>
              <a:rPr dirty="0" sz="1300" spc="2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sono</a:t>
            </a:r>
            <a:r>
              <a:rPr dirty="0" sz="1300" spc="240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problemi </a:t>
            </a:r>
            <a:r>
              <a:rPr dirty="0" sz="1300" spc="55">
                <a:latin typeface="Cambria"/>
                <a:cs typeface="Cambria"/>
              </a:rPr>
              <a:t>come</a:t>
            </a:r>
            <a:r>
              <a:rPr dirty="0" sz="1300" spc="475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l'aumento</a:t>
            </a:r>
            <a:r>
              <a:rPr dirty="0" sz="1300" spc="480">
                <a:latin typeface="Cambria"/>
                <a:cs typeface="Cambria"/>
              </a:rPr>
              <a:t>   </a:t>
            </a:r>
            <a:r>
              <a:rPr dirty="0" sz="1300" spc="-10">
                <a:latin typeface="Cambria"/>
                <a:cs typeface="Cambria"/>
              </a:rPr>
              <a:t>degli </a:t>
            </a:r>
            <a:r>
              <a:rPr dirty="0" sz="1300">
                <a:latin typeface="Cambria"/>
                <a:cs typeface="Cambria"/>
              </a:rPr>
              <a:t>studenti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abbandonano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scuola,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soprattutto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nelle </a:t>
            </a:r>
            <a:r>
              <a:rPr dirty="0" sz="1300">
                <a:latin typeface="Cambria"/>
                <a:cs typeface="Cambria"/>
              </a:rPr>
              <a:t>zone</a:t>
            </a:r>
            <a:r>
              <a:rPr dirty="0" sz="1300" spc="409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più</a:t>
            </a:r>
            <a:r>
              <a:rPr dirty="0" sz="1300" spc="415">
                <a:latin typeface="Cambria"/>
                <a:cs typeface="Cambria"/>
              </a:rPr>
              <a:t>  </a:t>
            </a:r>
            <a:r>
              <a:rPr dirty="0" sz="1300" spc="50">
                <a:latin typeface="Cambria"/>
                <a:cs typeface="Cambria"/>
              </a:rPr>
              <a:t>lontane,</a:t>
            </a:r>
            <a:r>
              <a:rPr dirty="0" sz="1300" spc="409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415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il </a:t>
            </a:r>
            <a:r>
              <a:rPr dirty="0" sz="1300">
                <a:latin typeface="Cambria"/>
                <a:cs typeface="Cambria"/>
              </a:rPr>
              <a:t>disagio</a:t>
            </a:r>
            <a:r>
              <a:rPr dirty="0" sz="1300" spc="21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psicologico</a:t>
            </a:r>
            <a:r>
              <a:rPr dirty="0" sz="1300" spc="21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tra</a:t>
            </a:r>
            <a:r>
              <a:rPr dirty="0" sz="1300" spc="210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gli </a:t>
            </a:r>
            <a:r>
              <a:rPr dirty="0" sz="1300">
                <a:latin typeface="Cambria"/>
                <a:cs typeface="Cambria"/>
              </a:rPr>
              <a:t>studenti.</a:t>
            </a:r>
            <a:r>
              <a:rPr dirty="0" sz="1300" spc="13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Le</a:t>
            </a:r>
            <a:r>
              <a:rPr dirty="0" sz="1300" spc="13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scuole</a:t>
            </a:r>
            <a:r>
              <a:rPr dirty="0" sz="1300" spc="130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stanno </a:t>
            </a:r>
            <a:r>
              <a:rPr dirty="0" sz="1300">
                <a:latin typeface="Cambria"/>
                <a:cs typeface="Cambria"/>
              </a:rPr>
              <a:t>provando</a:t>
            </a:r>
            <a:r>
              <a:rPr dirty="0" sz="1300" spc="24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nuovi</a:t>
            </a:r>
            <a:r>
              <a:rPr dirty="0" sz="1300" spc="240">
                <a:latin typeface="Cambria"/>
                <a:cs typeface="Cambria"/>
              </a:rPr>
              <a:t>   </a:t>
            </a:r>
            <a:r>
              <a:rPr dirty="0" sz="1300" spc="40">
                <a:latin typeface="Cambria"/>
                <a:cs typeface="Cambria"/>
              </a:rPr>
              <a:t>metodi, </a:t>
            </a:r>
            <a:r>
              <a:rPr dirty="0" sz="1300" spc="55">
                <a:latin typeface="Cambria"/>
                <a:cs typeface="Cambria"/>
              </a:rPr>
              <a:t>come</a:t>
            </a:r>
            <a:r>
              <a:rPr dirty="0" sz="1300" spc="405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offrire</a:t>
            </a:r>
            <a:r>
              <a:rPr dirty="0" sz="1300" spc="405">
                <a:latin typeface="Cambria"/>
                <a:cs typeface="Cambria"/>
              </a:rPr>
              <a:t>   </a:t>
            </a:r>
            <a:r>
              <a:rPr dirty="0" sz="1300" spc="-10">
                <a:latin typeface="Cambria"/>
                <a:cs typeface="Cambria"/>
              </a:rPr>
              <a:t>supporto </a:t>
            </a:r>
            <a:r>
              <a:rPr dirty="0" sz="1300">
                <a:latin typeface="Cambria"/>
                <a:cs typeface="Cambria"/>
              </a:rPr>
              <a:t>psicologico</a:t>
            </a:r>
            <a:r>
              <a:rPr dirty="0" sz="1300" spc="484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49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corsi</a:t>
            </a:r>
            <a:r>
              <a:rPr dirty="0" sz="1300" spc="490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per </a:t>
            </a:r>
            <a:r>
              <a:rPr dirty="0" sz="1300">
                <a:latin typeface="Cambria"/>
                <a:cs typeface="Cambria"/>
              </a:rPr>
              <a:t>gestire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le</a:t>
            </a:r>
            <a:r>
              <a:rPr dirty="0" sz="1300" spc="16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emozioni.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1433" y="4811346"/>
            <a:ext cx="2354580" cy="2107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10919">
              <a:lnSpc>
                <a:spcPct val="115599"/>
              </a:lnSpc>
              <a:spcBef>
                <a:spcPts val="100"/>
              </a:spcBef>
            </a:pPr>
            <a:r>
              <a:rPr dirty="0" sz="2000" spc="-10">
                <a:latin typeface="Cambria"/>
                <a:cs typeface="Cambria"/>
              </a:rPr>
              <a:t>intelligenza </a:t>
            </a:r>
            <a:r>
              <a:rPr dirty="0" sz="2000" spc="55">
                <a:latin typeface="Cambria"/>
                <a:cs typeface="Cambria"/>
              </a:rPr>
              <a:t>artificiale...</a:t>
            </a:r>
            <a:endParaRPr sz="20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  <a:spcBef>
                <a:spcPts val="1835"/>
              </a:spcBef>
            </a:pPr>
            <a:r>
              <a:rPr dirty="0" sz="1300">
                <a:latin typeface="Cambria"/>
                <a:cs typeface="Cambria"/>
              </a:rPr>
              <a:t>Negli</a:t>
            </a:r>
            <a:r>
              <a:rPr dirty="0" sz="1300" spc="25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ultimi</a:t>
            </a:r>
            <a:r>
              <a:rPr dirty="0" sz="1300" spc="250">
                <a:latin typeface="Cambria"/>
                <a:cs typeface="Cambria"/>
              </a:rPr>
              <a:t>  </a:t>
            </a:r>
            <a:r>
              <a:rPr dirty="0" sz="1300" spc="50">
                <a:latin typeface="Cambria"/>
                <a:cs typeface="Cambria"/>
              </a:rPr>
              <a:t>anni,</a:t>
            </a:r>
            <a:r>
              <a:rPr dirty="0" sz="1300" spc="254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250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scuola </a:t>
            </a:r>
            <a:r>
              <a:rPr dirty="0" sz="1300">
                <a:latin typeface="Cambria"/>
                <a:cs typeface="Cambria"/>
              </a:rPr>
              <a:t>italiana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</a:t>
            </a:r>
            <a:r>
              <a:rPr dirty="0" sz="1300" spc="37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cambiando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molto, </a:t>
            </a:r>
            <a:r>
              <a:rPr dirty="0" sz="1300">
                <a:latin typeface="Cambria"/>
                <a:cs typeface="Cambria"/>
              </a:rPr>
              <a:t>grazie</a:t>
            </a:r>
            <a:r>
              <a:rPr dirty="0" sz="1300" spc="459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alle</a:t>
            </a:r>
            <a:r>
              <a:rPr dirty="0" sz="1300" spc="459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nuove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tecnologie</a:t>
            </a:r>
            <a:r>
              <a:rPr dirty="0" sz="1300" spc="459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e </a:t>
            </a:r>
            <a:r>
              <a:rPr dirty="0" sz="1300">
                <a:latin typeface="Cambria"/>
                <a:cs typeface="Cambria"/>
              </a:rPr>
              <a:t>alla</a:t>
            </a:r>
            <a:r>
              <a:rPr dirty="0" sz="1300" spc="36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necessità</a:t>
            </a:r>
            <a:r>
              <a:rPr dirty="0" sz="1300" spc="36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65">
                <a:latin typeface="Cambria"/>
                <a:cs typeface="Cambria"/>
              </a:rPr>
              <a:t>  </a:t>
            </a:r>
            <a:r>
              <a:rPr dirty="0" sz="1300" spc="35">
                <a:latin typeface="Cambria"/>
                <a:cs typeface="Cambria"/>
              </a:rPr>
              <a:t>affrontare </a:t>
            </a:r>
            <a:r>
              <a:rPr dirty="0" sz="1300">
                <a:latin typeface="Cambria"/>
                <a:cs typeface="Cambria"/>
              </a:rPr>
              <a:t>problemi</a:t>
            </a:r>
            <a:r>
              <a:rPr dirty="0" sz="1300" spc="315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globali</a:t>
            </a:r>
            <a:r>
              <a:rPr dirty="0" sz="1300" spc="315">
                <a:latin typeface="Cambria"/>
                <a:cs typeface="Cambria"/>
              </a:rPr>
              <a:t>   </a:t>
            </a:r>
            <a:r>
              <a:rPr dirty="0" sz="1300" spc="55">
                <a:latin typeface="Cambria"/>
                <a:cs typeface="Cambria"/>
              </a:rPr>
              <a:t>come</a:t>
            </a:r>
            <a:r>
              <a:rPr dirty="0" sz="1300" spc="320">
                <a:latin typeface="Cambria"/>
                <a:cs typeface="Cambria"/>
              </a:rPr>
              <a:t>   </a:t>
            </a:r>
            <a:r>
              <a:rPr dirty="0" sz="1300" spc="-25">
                <a:latin typeface="Cambria"/>
                <a:cs typeface="Cambria"/>
              </a:rPr>
              <a:t>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76423" y="7464104"/>
            <a:ext cx="1145540" cy="2292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23925" algn="l"/>
              </a:tabLst>
            </a:pPr>
            <a:r>
              <a:rPr dirty="0" sz="1300" spc="35">
                <a:latin typeface="Cambria"/>
                <a:cs typeface="Cambria"/>
              </a:rPr>
              <a:t>infine,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5">
                <a:latin typeface="Cambria"/>
                <a:cs typeface="Cambria"/>
              </a:rPr>
              <a:t>c'è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21287" y="7464104"/>
            <a:ext cx="742950" cy="2292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00" spc="35">
                <a:latin typeface="Cambria"/>
                <a:cs typeface="Cambria"/>
              </a:rPr>
              <a:t>maggiore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76423" y="7692704"/>
            <a:ext cx="2287905" cy="2292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56739" algn="l"/>
              </a:tabLst>
            </a:pPr>
            <a:r>
              <a:rPr dirty="0" sz="1300" spc="-10">
                <a:latin typeface="Cambria"/>
                <a:cs typeface="Cambria"/>
              </a:rPr>
              <a:t>attenzione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0">
                <a:latin typeface="Cambria"/>
                <a:cs typeface="Cambria"/>
              </a:rPr>
              <a:t>verso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76423" y="7921304"/>
            <a:ext cx="2287905" cy="2292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00">
                <a:latin typeface="Cambria"/>
                <a:cs typeface="Cambria"/>
              </a:rPr>
              <a:t>un'istruzione</a:t>
            </a:r>
            <a:r>
              <a:rPr dirty="0" sz="1300" spc="19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più</a:t>
            </a:r>
            <a:r>
              <a:rPr dirty="0" sz="1300" spc="19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inclusiva</a:t>
            </a:r>
            <a:r>
              <a:rPr dirty="0" sz="1300" spc="195">
                <a:latin typeface="Cambria"/>
                <a:cs typeface="Cambria"/>
              </a:rPr>
              <a:t>  </a:t>
            </a:r>
            <a:r>
              <a:rPr dirty="0" sz="1300" spc="-50">
                <a:latin typeface="Cambria"/>
                <a:cs typeface="Cambria"/>
              </a:rPr>
              <a:t>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76423" y="8125101"/>
            <a:ext cx="2287905" cy="482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0"/>
              </a:spcBef>
            </a:pPr>
            <a:r>
              <a:rPr dirty="0" sz="1300">
                <a:latin typeface="Cambria"/>
                <a:cs typeface="Cambria"/>
              </a:rPr>
              <a:t>sostenibile,</a:t>
            </a:r>
            <a:r>
              <a:rPr dirty="0" sz="1300" spc="155">
                <a:latin typeface="Cambria"/>
                <a:cs typeface="Cambria"/>
              </a:rPr>
              <a:t>  </a:t>
            </a:r>
            <a:r>
              <a:rPr dirty="0" sz="1300" spc="50">
                <a:latin typeface="Cambria"/>
                <a:cs typeface="Cambria"/>
              </a:rPr>
              <a:t>con</a:t>
            </a:r>
            <a:r>
              <a:rPr dirty="0" sz="1300" spc="16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progetti</a:t>
            </a:r>
            <a:r>
              <a:rPr dirty="0" sz="1300" spc="160">
                <a:latin typeface="Cambria"/>
                <a:cs typeface="Cambria"/>
              </a:rPr>
              <a:t>  </a:t>
            </a:r>
            <a:r>
              <a:rPr dirty="0" sz="1300" spc="30">
                <a:latin typeface="Cambria"/>
                <a:cs typeface="Cambria"/>
              </a:rPr>
              <a:t>che </a:t>
            </a:r>
            <a:r>
              <a:rPr dirty="0" sz="1300">
                <a:latin typeface="Cambria"/>
                <a:cs typeface="Cambria"/>
              </a:rPr>
              <a:t>si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concentrato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su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competenze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76423" y="8607104"/>
            <a:ext cx="2287905" cy="2292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55700" algn="l"/>
                <a:tab pos="1576070" algn="l"/>
                <a:tab pos="2079625" algn="l"/>
              </a:tabLst>
            </a:pPr>
            <a:r>
              <a:rPr dirty="0" sz="1300" spc="35">
                <a:latin typeface="Cambria"/>
                <a:cs typeface="Cambria"/>
              </a:rPr>
              <a:t>ecologiche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50">
                <a:latin typeface="Cambria"/>
                <a:cs typeface="Cambria"/>
              </a:rPr>
              <a:t>e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5">
                <a:latin typeface="Cambria"/>
                <a:cs typeface="Cambria"/>
              </a:rPr>
              <a:t>su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5">
                <a:latin typeface="Cambria"/>
                <a:cs typeface="Cambria"/>
              </a:rPr>
              <a:t>un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976423" y="8835704"/>
            <a:ext cx="2287905" cy="2292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00">
                <a:latin typeface="Cambria"/>
                <a:cs typeface="Cambria"/>
              </a:rPr>
              <a:t>insegnamento</a:t>
            </a:r>
            <a:r>
              <a:rPr dirty="0" sz="1300" spc="140">
                <a:latin typeface="Cambria"/>
                <a:cs typeface="Cambria"/>
              </a:rPr>
              <a:t> 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4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rispetti</a:t>
            </a:r>
            <a:r>
              <a:rPr dirty="0" sz="1300" spc="145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76423" y="9039501"/>
            <a:ext cx="2287905" cy="1168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5399"/>
              </a:lnSpc>
              <a:spcBef>
                <a:spcPts val="90"/>
              </a:spcBef>
            </a:pPr>
            <a:r>
              <a:rPr dirty="0" sz="1300" spc="10">
                <a:latin typeface="Cambria"/>
                <a:cs typeface="Cambria"/>
              </a:rPr>
              <a:t>diversità.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La</a:t>
            </a:r>
            <a:r>
              <a:rPr dirty="0" sz="1300" spc="2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scuola</a:t>
            </a:r>
            <a:r>
              <a:rPr dirty="0" sz="1300" spc="2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del</a:t>
            </a:r>
            <a:r>
              <a:rPr dirty="0" sz="1300" spc="20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futuro </a:t>
            </a:r>
            <a:r>
              <a:rPr dirty="0" sz="1300">
                <a:latin typeface="Cambria"/>
                <a:cs typeface="Cambria"/>
              </a:rPr>
              <a:t>dovrà</a:t>
            </a:r>
            <a:r>
              <a:rPr dirty="0" sz="1300" spc="28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unire</a:t>
            </a:r>
            <a:r>
              <a:rPr dirty="0" sz="1300" spc="28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tradizione</a:t>
            </a:r>
            <a:r>
              <a:rPr dirty="0" sz="1300" spc="280">
                <a:latin typeface="Cambria"/>
                <a:cs typeface="Cambria"/>
              </a:rPr>
              <a:t>   </a:t>
            </a:r>
            <a:r>
              <a:rPr dirty="0" sz="1300" spc="-50">
                <a:latin typeface="Cambria"/>
                <a:cs typeface="Cambria"/>
              </a:rPr>
              <a:t>e </a:t>
            </a:r>
            <a:r>
              <a:rPr dirty="0" sz="1300">
                <a:latin typeface="Cambria"/>
                <a:cs typeface="Cambria"/>
              </a:rPr>
              <a:t>innovazione,</a:t>
            </a:r>
            <a:r>
              <a:rPr dirty="0" sz="1300" spc="295">
                <a:latin typeface="Cambria"/>
                <a:cs typeface="Cambria"/>
              </a:rPr>
              <a:t> 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300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serviranno </a:t>
            </a:r>
            <a:r>
              <a:rPr dirty="0" sz="1300">
                <a:latin typeface="Cambria"/>
                <a:cs typeface="Cambria"/>
              </a:rPr>
              <a:t>investimenti</a:t>
            </a:r>
            <a:r>
              <a:rPr dirty="0" sz="1300" spc="40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concreti</a:t>
            </a:r>
            <a:r>
              <a:rPr dirty="0" sz="1300" spc="405">
                <a:latin typeface="Cambria"/>
                <a:cs typeface="Cambria"/>
              </a:rPr>
              <a:t>   </a:t>
            </a:r>
            <a:r>
              <a:rPr dirty="0" sz="1300" spc="-25">
                <a:latin typeface="Cambria"/>
                <a:cs typeface="Cambria"/>
              </a:rPr>
              <a:t>per </a:t>
            </a:r>
            <a:r>
              <a:rPr dirty="0" sz="1300">
                <a:latin typeface="Cambria"/>
                <a:cs typeface="Cambria"/>
              </a:rPr>
              <a:t>rendere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queste</a:t>
            </a:r>
            <a:r>
              <a:rPr dirty="0" sz="1300" spc="2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idee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40">
                <a:latin typeface="Cambria"/>
                <a:cs typeface="Cambria"/>
              </a:rPr>
              <a:t>realtà.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1433" y="6893325"/>
            <a:ext cx="2354580" cy="711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5399"/>
              </a:lnSpc>
              <a:spcBef>
                <a:spcPts val="90"/>
              </a:spcBef>
              <a:tabLst>
                <a:tab pos="1588770" algn="l"/>
              </a:tabLst>
            </a:pPr>
            <a:r>
              <a:rPr dirty="0" sz="1300" spc="35">
                <a:latin typeface="Cambria"/>
                <a:cs typeface="Cambria"/>
              </a:rPr>
              <a:t>cambiamento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40">
                <a:latin typeface="Cambria"/>
                <a:cs typeface="Cambria"/>
              </a:rPr>
              <a:t>climatico, </a:t>
            </a:r>
            <a:r>
              <a:rPr dirty="0" sz="1300">
                <a:latin typeface="Cambria"/>
                <a:cs typeface="Cambria"/>
              </a:rPr>
              <a:t>l'inclusione</a:t>
            </a:r>
            <a:r>
              <a:rPr dirty="0" sz="1300" spc="3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3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il</a:t>
            </a:r>
            <a:r>
              <a:rPr dirty="0" sz="1300" spc="3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lavoro</a:t>
            </a:r>
            <a:r>
              <a:rPr dirty="0" sz="1300" spc="355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del </a:t>
            </a:r>
            <a:r>
              <a:rPr dirty="0" sz="1300" spc="45">
                <a:latin typeface="Cambria"/>
                <a:cs typeface="Cambria"/>
              </a:rPr>
              <a:t>futuro.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31433" y="7807725"/>
            <a:ext cx="2354580" cy="20828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0"/>
              </a:spcBef>
              <a:tabLst>
                <a:tab pos="513715" algn="l"/>
                <a:tab pos="581025" algn="l"/>
                <a:tab pos="695960" algn="l"/>
                <a:tab pos="914400" algn="l"/>
                <a:tab pos="1026794" algn="l"/>
                <a:tab pos="1097915" algn="l"/>
                <a:tab pos="1306830" algn="l"/>
                <a:tab pos="1454785" algn="l"/>
                <a:tab pos="1705610" algn="l"/>
                <a:tab pos="2066289" algn="l"/>
                <a:tab pos="2099310" algn="l"/>
                <a:tab pos="2170430" algn="l"/>
                <a:tab pos="2252980" algn="l"/>
              </a:tabLst>
            </a:pPr>
            <a:r>
              <a:rPr dirty="0" sz="1300">
                <a:latin typeface="Cambria"/>
                <a:cs typeface="Cambria"/>
              </a:rPr>
              <a:t>L'intelligenza</a:t>
            </a:r>
            <a:r>
              <a:rPr dirty="0" sz="1300" spc="13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artificiale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(IA)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 spc="-50">
                <a:latin typeface="Cambria"/>
                <a:cs typeface="Cambria"/>
              </a:rPr>
              <a:t>è </a:t>
            </a:r>
            <a:r>
              <a:rPr dirty="0" sz="1300" spc="-25">
                <a:latin typeface="Cambria"/>
                <a:cs typeface="Cambria"/>
              </a:rPr>
              <a:t>uno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10">
                <a:latin typeface="Cambria"/>
                <a:cs typeface="Cambria"/>
              </a:rPr>
              <a:t>degli</a:t>
            </a:r>
            <a:r>
              <a:rPr dirty="0" sz="1300">
                <a:latin typeface="Cambria"/>
                <a:cs typeface="Cambria"/>
              </a:rPr>
              <a:t>			</a:t>
            </a:r>
            <a:r>
              <a:rPr dirty="0" sz="1300" spc="-10">
                <a:latin typeface="Cambria"/>
                <a:cs typeface="Cambria"/>
              </a:rPr>
              <a:t>argomenti</a:t>
            </a:r>
            <a:r>
              <a:rPr dirty="0" sz="1300">
                <a:latin typeface="Cambria"/>
                <a:cs typeface="Cambria"/>
              </a:rPr>
              <a:t>		</a:t>
            </a:r>
            <a:r>
              <a:rPr dirty="0" sz="1300" spc="-25">
                <a:latin typeface="Cambria"/>
                <a:cs typeface="Cambria"/>
              </a:rPr>
              <a:t>più </a:t>
            </a:r>
            <a:r>
              <a:rPr dirty="0" sz="1300" spc="-10">
                <a:latin typeface="Cambria"/>
                <a:cs typeface="Cambria"/>
              </a:rPr>
              <a:t>discussi.</a:t>
            </a:r>
            <a:r>
              <a:rPr dirty="0" sz="1300">
                <a:latin typeface="Cambria"/>
                <a:cs typeface="Cambria"/>
              </a:rPr>
              <a:t>		</a:t>
            </a:r>
            <a:r>
              <a:rPr dirty="0" sz="1300" spc="-25">
                <a:latin typeface="Cambria"/>
                <a:cs typeface="Cambria"/>
              </a:rPr>
              <a:t>Può</a:t>
            </a:r>
            <a:r>
              <a:rPr dirty="0" sz="1300">
                <a:latin typeface="Cambria"/>
                <a:cs typeface="Cambria"/>
              </a:rPr>
              <a:t>		</a:t>
            </a:r>
            <a:r>
              <a:rPr dirty="0" sz="1300" spc="-10">
                <a:latin typeface="Cambria"/>
                <a:cs typeface="Cambria"/>
              </a:rPr>
              <a:t>aiutare</a:t>
            </a:r>
            <a:r>
              <a:rPr dirty="0" sz="1300">
                <a:latin typeface="Cambria"/>
                <a:cs typeface="Cambria"/>
              </a:rPr>
              <a:t>				a </a:t>
            </a:r>
            <a:r>
              <a:rPr dirty="0" sz="1300" spc="-10">
                <a:latin typeface="Cambria"/>
                <a:cs typeface="Cambria"/>
              </a:rPr>
              <a:t>personalizzare</a:t>
            </a:r>
            <a:r>
              <a:rPr dirty="0" sz="1300" spc="500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l'apprendimento</a:t>
            </a:r>
            <a:r>
              <a:rPr dirty="0" sz="1300">
                <a:latin typeface="Cambria"/>
                <a:cs typeface="Cambria"/>
              </a:rPr>
              <a:t>				</a:t>
            </a:r>
            <a:r>
              <a:rPr dirty="0" sz="1300" spc="25">
                <a:latin typeface="Cambria"/>
                <a:cs typeface="Cambria"/>
              </a:rPr>
              <a:t>con </a:t>
            </a:r>
            <a:r>
              <a:rPr dirty="0" sz="1300" spc="-10">
                <a:latin typeface="Cambria"/>
                <a:cs typeface="Cambria"/>
              </a:rPr>
              <a:t>strumenti</a:t>
            </a:r>
            <a:r>
              <a:rPr dirty="0" sz="1300">
                <a:latin typeface="Cambria"/>
                <a:cs typeface="Cambria"/>
              </a:rPr>
              <a:t>		</a:t>
            </a:r>
            <a:r>
              <a:rPr dirty="0" sz="1300" spc="-10">
                <a:latin typeface="Cambria"/>
                <a:cs typeface="Cambria"/>
              </a:rPr>
              <a:t>innovativi,</a:t>
            </a:r>
            <a:r>
              <a:rPr dirty="0" sz="1300">
                <a:latin typeface="Cambria"/>
                <a:cs typeface="Cambria"/>
              </a:rPr>
              <a:t>		</a:t>
            </a:r>
            <a:r>
              <a:rPr dirty="0" sz="1300" spc="-24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ma </a:t>
            </a:r>
            <a:r>
              <a:rPr dirty="0" sz="1300" spc="-10">
                <a:latin typeface="Cambria"/>
                <a:cs typeface="Cambria"/>
              </a:rPr>
              <a:t>solleva</a:t>
            </a:r>
            <a:r>
              <a:rPr dirty="0" sz="1300">
                <a:latin typeface="Cambria"/>
                <a:cs typeface="Cambria"/>
              </a:rPr>
              <a:t>			</a:t>
            </a:r>
            <a:r>
              <a:rPr dirty="0" sz="1300" spc="30">
                <a:latin typeface="Cambria"/>
                <a:cs typeface="Cambria"/>
              </a:rPr>
              <a:t>anche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10">
                <a:latin typeface="Cambria"/>
                <a:cs typeface="Cambria"/>
              </a:rPr>
              <a:t>domande</a:t>
            </a:r>
            <a:r>
              <a:rPr dirty="0" sz="1300">
                <a:latin typeface="Cambria"/>
                <a:cs typeface="Cambria"/>
              </a:rPr>
              <a:t>			</a:t>
            </a:r>
            <a:r>
              <a:rPr dirty="0" sz="1300" spc="-25">
                <a:latin typeface="Cambria"/>
                <a:cs typeface="Cambria"/>
              </a:rPr>
              <a:t>su </a:t>
            </a:r>
            <a:r>
              <a:rPr dirty="0" sz="1300" spc="35">
                <a:latin typeface="Cambria"/>
                <a:cs typeface="Cambria"/>
              </a:rPr>
              <a:t>come</a:t>
            </a:r>
            <a:r>
              <a:rPr dirty="0" sz="1300">
                <a:latin typeface="Cambria"/>
                <a:cs typeface="Cambria"/>
              </a:rPr>
              <a:t>		</a:t>
            </a:r>
            <a:r>
              <a:rPr dirty="0" sz="1300" spc="-25">
                <a:latin typeface="Cambria"/>
                <a:cs typeface="Cambria"/>
              </a:rPr>
              <a:t>gli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0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studenti	</a:t>
            </a:r>
            <a:r>
              <a:rPr dirty="0" sz="1300" spc="-10">
                <a:latin typeface="Cambria"/>
                <a:cs typeface="Cambria"/>
              </a:rPr>
              <a:t>pensano </a:t>
            </a:r>
            <a:r>
              <a:rPr dirty="0" sz="1300" spc="20">
                <a:latin typeface="Cambria"/>
                <a:cs typeface="Cambria"/>
              </a:rPr>
              <a:t>criticamente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e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sull'etica.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2803" y="-88623"/>
            <a:ext cx="1843405" cy="68199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314325">
              <a:lnSpc>
                <a:spcPct val="100000"/>
              </a:lnSpc>
              <a:spcBef>
                <a:spcPts val="575"/>
              </a:spcBef>
            </a:pPr>
            <a:r>
              <a:rPr dirty="0" sz="1900" spc="-25">
                <a:latin typeface="Arial Black"/>
                <a:cs typeface="Arial Black"/>
              </a:rPr>
              <a:t>G.Bocelli</a:t>
            </a:r>
            <a:endParaRPr sz="1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650" spc="-10">
                <a:latin typeface="Lucida Sans Unicode"/>
                <a:cs typeface="Lucida Sans Unicode"/>
              </a:rPr>
              <a:t>Vicecaporedattore</a:t>
            </a:r>
            <a:endParaRPr sz="1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883766"/>
            <a:ext cx="7562850" cy="93980"/>
          </a:xfrm>
          <a:custGeom>
            <a:avLst/>
            <a:gdLst/>
            <a:ahLst/>
            <a:cxnLst/>
            <a:rect l="l" t="t" r="r" b="b"/>
            <a:pathLst>
              <a:path w="7562850" h="93980">
                <a:moveTo>
                  <a:pt x="7562837" y="57150"/>
                </a:moveTo>
                <a:lnTo>
                  <a:pt x="0" y="74676"/>
                </a:lnTo>
                <a:lnTo>
                  <a:pt x="0" y="93726"/>
                </a:lnTo>
                <a:lnTo>
                  <a:pt x="7562837" y="76200"/>
                </a:lnTo>
                <a:lnTo>
                  <a:pt x="7562837" y="57150"/>
                </a:lnTo>
                <a:close/>
              </a:path>
              <a:path w="7562850" h="93980">
                <a:moveTo>
                  <a:pt x="7562837" y="0"/>
                </a:moveTo>
                <a:lnTo>
                  <a:pt x="0" y="17526"/>
                </a:lnTo>
                <a:lnTo>
                  <a:pt x="0" y="36576"/>
                </a:lnTo>
                <a:lnTo>
                  <a:pt x="7562837" y="19050"/>
                </a:lnTo>
                <a:lnTo>
                  <a:pt x="7562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817566"/>
            <a:ext cx="7562850" cy="36830"/>
          </a:xfrm>
          <a:custGeom>
            <a:avLst/>
            <a:gdLst/>
            <a:ahLst/>
            <a:cxnLst/>
            <a:rect l="l" t="t" r="r" b="b"/>
            <a:pathLst>
              <a:path w="7562850" h="36830">
                <a:moveTo>
                  <a:pt x="0" y="36571"/>
                </a:moveTo>
                <a:lnTo>
                  <a:pt x="0" y="17521"/>
                </a:lnTo>
                <a:lnTo>
                  <a:pt x="7562849" y="0"/>
                </a:lnTo>
                <a:lnTo>
                  <a:pt x="7562849" y="19050"/>
                </a:lnTo>
                <a:lnTo>
                  <a:pt x="0" y="36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92914" y="10392800"/>
            <a:ext cx="7170420" cy="26670"/>
          </a:xfrm>
          <a:custGeom>
            <a:avLst/>
            <a:gdLst/>
            <a:ahLst/>
            <a:cxnLst/>
            <a:rect l="l" t="t" r="r" b="b"/>
            <a:pathLst>
              <a:path w="7170420" h="26670">
                <a:moveTo>
                  <a:pt x="7169935" y="9525"/>
                </a:moveTo>
                <a:lnTo>
                  <a:pt x="22" y="26136"/>
                </a:lnTo>
                <a:lnTo>
                  <a:pt x="0" y="16611"/>
                </a:lnTo>
                <a:lnTo>
                  <a:pt x="7169935" y="0"/>
                </a:lnTo>
                <a:lnTo>
                  <a:pt x="716993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0741" y="2319726"/>
            <a:ext cx="4736762" cy="473674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503" y="2381956"/>
            <a:ext cx="2381473" cy="23814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986209" y="89313"/>
            <a:ext cx="34321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60" i="1">
                <a:latin typeface="Cambria"/>
                <a:cs typeface="Cambria"/>
              </a:rPr>
              <a:t>Mondial</a:t>
            </a:r>
            <a:r>
              <a:rPr dirty="0" sz="5000" spc="35" i="1">
                <a:latin typeface="Cambria"/>
                <a:cs typeface="Cambria"/>
              </a:rPr>
              <a:t> </a:t>
            </a:r>
            <a:r>
              <a:rPr dirty="0" sz="5000" spc="-280" i="1">
                <a:latin typeface="Cambria"/>
                <a:cs typeface="Cambria"/>
              </a:rPr>
              <a:t>News</a:t>
            </a:r>
            <a:endParaRPr sz="50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5357" y="834200"/>
            <a:ext cx="596900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590">
                <a:latin typeface="Calibri"/>
                <a:cs typeface="Calibri"/>
              </a:rPr>
              <a:t>LE</a:t>
            </a:r>
            <a:r>
              <a:rPr dirty="0" sz="6600" spc="-170">
                <a:latin typeface="Calibri"/>
                <a:cs typeface="Calibri"/>
              </a:rPr>
              <a:t> </a:t>
            </a:r>
            <a:r>
              <a:rPr dirty="0" sz="6600" spc="185">
                <a:latin typeface="Calibri"/>
                <a:cs typeface="Calibri"/>
              </a:rPr>
              <a:t>GUERRE</a:t>
            </a:r>
            <a:r>
              <a:rPr dirty="0" sz="6600" spc="-165">
                <a:latin typeface="Calibri"/>
                <a:cs typeface="Calibri"/>
              </a:rPr>
              <a:t> </a:t>
            </a:r>
            <a:r>
              <a:rPr dirty="0" sz="6600" spc="-125">
                <a:latin typeface="Calibri"/>
                <a:cs typeface="Calibri"/>
              </a:rPr>
              <a:t>OGGI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52292" y="1865161"/>
            <a:ext cx="485521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rebuchet MS"/>
                <a:cs typeface="Trebuchet MS"/>
              </a:rPr>
              <a:t>LA</a:t>
            </a:r>
            <a:r>
              <a:rPr dirty="0" sz="2700" spc="-110">
                <a:latin typeface="Trebuchet MS"/>
                <a:cs typeface="Trebuchet MS"/>
              </a:rPr>
              <a:t> </a:t>
            </a:r>
            <a:r>
              <a:rPr dirty="0" sz="2700" spc="70">
                <a:latin typeface="Trebuchet MS"/>
                <a:cs typeface="Trebuchet MS"/>
              </a:rPr>
              <a:t>GUERRA</a:t>
            </a:r>
            <a:r>
              <a:rPr dirty="0" sz="2700" spc="-11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IN</a:t>
            </a:r>
            <a:r>
              <a:rPr dirty="0" sz="2700" spc="-110">
                <a:latin typeface="Trebuchet MS"/>
                <a:cs typeface="Trebuchet MS"/>
              </a:rPr>
              <a:t> </a:t>
            </a:r>
            <a:r>
              <a:rPr dirty="0" sz="2700" spc="65">
                <a:latin typeface="Trebuchet MS"/>
                <a:cs typeface="Trebuchet MS"/>
              </a:rPr>
              <a:t>UCRAINA</a:t>
            </a:r>
            <a:r>
              <a:rPr dirty="0" sz="2700" spc="-110">
                <a:latin typeface="Trebuchet MS"/>
                <a:cs typeface="Trebuchet MS"/>
              </a:rPr>
              <a:t> </a:t>
            </a:r>
            <a:r>
              <a:rPr dirty="0" sz="2700" spc="55">
                <a:latin typeface="Trebuchet MS"/>
                <a:cs typeface="Trebuchet MS"/>
              </a:rPr>
              <a:t>E</a:t>
            </a:r>
            <a:r>
              <a:rPr dirty="0" sz="2700" spc="-110">
                <a:latin typeface="Trebuchet MS"/>
                <a:cs typeface="Trebuchet MS"/>
              </a:rPr>
              <a:t> </a:t>
            </a:r>
            <a:r>
              <a:rPr dirty="0" sz="2700" spc="60">
                <a:latin typeface="Trebuchet MS"/>
                <a:cs typeface="Trebuchet MS"/>
              </a:rPr>
              <a:t>IRAQ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07226" y="7111873"/>
            <a:ext cx="259905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Cambria"/>
                <a:cs typeface="Cambria"/>
              </a:rPr>
              <a:t>LA</a:t>
            </a:r>
            <a:r>
              <a:rPr dirty="0" sz="2300" spc="5">
                <a:latin typeface="Cambria"/>
                <a:cs typeface="Cambria"/>
              </a:rPr>
              <a:t> </a:t>
            </a:r>
            <a:r>
              <a:rPr dirty="0" sz="2300">
                <a:latin typeface="Cambria"/>
                <a:cs typeface="Cambria"/>
              </a:rPr>
              <a:t>GUERRA</a:t>
            </a:r>
            <a:r>
              <a:rPr dirty="0" sz="2300" spc="5">
                <a:latin typeface="Cambria"/>
                <a:cs typeface="Cambria"/>
              </a:rPr>
              <a:t> </a:t>
            </a:r>
            <a:r>
              <a:rPr dirty="0" sz="2300" spc="-10">
                <a:latin typeface="Cambria"/>
                <a:cs typeface="Cambria"/>
              </a:rPr>
              <a:t>IN</a:t>
            </a:r>
            <a:r>
              <a:rPr dirty="0" sz="2300" spc="10">
                <a:latin typeface="Cambria"/>
                <a:cs typeface="Cambria"/>
              </a:rPr>
              <a:t> </a:t>
            </a:r>
            <a:r>
              <a:rPr dirty="0" sz="2300" spc="-20">
                <a:latin typeface="Cambria"/>
                <a:cs typeface="Cambria"/>
              </a:rPr>
              <a:t>IRAQ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1433" y="4811346"/>
            <a:ext cx="2050414" cy="2481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7830">
              <a:lnSpc>
                <a:spcPct val="115599"/>
              </a:lnSpc>
              <a:spcBef>
                <a:spcPts val="100"/>
              </a:spcBef>
            </a:pPr>
            <a:r>
              <a:rPr dirty="0" sz="2000">
                <a:latin typeface="Cambria"/>
                <a:cs typeface="Cambria"/>
              </a:rPr>
              <a:t>LA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GUERRA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IN </a:t>
            </a:r>
            <a:r>
              <a:rPr dirty="0" sz="2000" spc="-10">
                <a:latin typeface="Cambria"/>
                <a:cs typeface="Cambria"/>
              </a:rPr>
              <a:t>UCRAINA</a:t>
            </a:r>
            <a:endParaRPr sz="2000">
              <a:latin typeface="Cambria"/>
              <a:cs typeface="Cambria"/>
            </a:endParaRPr>
          </a:p>
          <a:p>
            <a:pPr algn="just" marL="12700">
              <a:lnSpc>
                <a:spcPts val="1265"/>
              </a:lnSpc>
            </a:pPr>
            <a:r>
              <a:rPr dirty="0" sz="1150">
                <a:latin typeface="Cambria"/>
                <a:cs typeface="Cambria"/>
              </a:rPr>
              <a:t>La</a:t>
            </a:r>
            <a:r>
              <a:rPr dirty="0" sz="1150" spc="229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guerra</a:t>
            </a:r>
            <a:r>
              <a:rPr dirty="0" sz="1150" spc="23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</a:t>
            </a:r>
            <a:r>
              <a:rPr dirty="0" sz="1150" spc="23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Ucraina</a:t>
            </a:r>
            <a:r>
              <a:rPr dirty="0" sz="1150" spc="23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ha</a:t>
            </a:r>
            <a:r>
              <a:rPr dirty="0" sz="1150" spc="235">
                <a:latin typeface="Cambria"/>
                <a:cs typeface="Cambria"/>
              </a:rPr>
              <a:t> </a:t>
            </a:r>
            <a:r>
              <a:rPr dirty="0" sz="1150" spc="-20">
                <a:latin typeface="Cambria"/>
                <a:cs typeface="Cambria"/>
              </a:rPr>
              <a:t>avuto</a:t>
            </a:r>
            <a:endParaRPr sz="1150">
              <a:latin typeface="Cambria"/>
              <a:cs typeface="Cambria"/>
            </a:endParaRPr>
          </a:p>
          <a:p>
            <a:pPr algn="just" marL="12700" marR="5080">
              <a:lnSpc>
                <a:spcPct val="113399"/>
              </a:lnSpc>
            </a:pPr>
            <a:r>
              <a:rPr dirty="0" sz="1150">
                <a:latin typeface="Cambria"/>
                <a:cs typeface="Cambria"/>
              </a:rPr>
              <a:t>inizio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nel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 spc="-90">
                <a:latin typeface="Cambria"/>
                <a:cs typeface="Cambria"/>
              </a:rPr>
              <a:t>2014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con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l’annessione </a:t>
            </a:r>
            <a:r>
              <a:rPr dirty="0" sz="1150">
                <a:latin typeface="Cambria"/>
                <a:cs typeface="Cambria"/>
              </a:rPr>
              <a:t>della</a:t>
            </a:r>
            <a:r>
              <a:rPr dirty="0" sz="1150" spc="190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Crimea</a:t>
            </a:r>
            <a:r>
              <a:rPr dirty="0" sz="1150" spc="190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da</a:t>
            </a:r>
            <a:r>
              <a:rPr dirty="0" sz="1150" spc="190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parte</a:t>
            </a:r>
            <a:r>
              <a:rPr dirty="0" sz="1150" spc="190">
                <a:latin typeface="Cambria"/>
                <a:cs typeface="Cambria"/>
              </a:rPr>
              <a:t>  </a:t>
            </a:r>
            <a:r>
              <a:rPr dirty="0" sz="1150" spc="-20">
                <a:latin typeface="Cambria"/>
                <a:cs typeface="Cambria"/>
              </a:rPr>
              <a:t>della </a:t>
            </a:r>
            <a:r>
              <a:rPr dirty="0" sz="1150">
                <a:latin typeface="Cambria"/>
                <a:cs typeface="Cambria"/>
              </a:rPr>
              <a:t>Russia</a:t>
            </a:r>
            <a:r>
              <a:rPr dirty="0" sz="1150" spc="450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455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il</a:t>
            </a:r>
            <a:r>
              <a:rPr dirty="0" sz="1150" spc="450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conflitto</a:t>
            </a:r>
            <a:r>
              <a:rPr dirty="0" sz="1150" spc="455">
                <a:latin typeface="Cambria"/>
                <a:cs typeface="Cambria"/>
              </a:rPr>
              <a:t>  </a:t>
            </a:r>
            <a:r>
              <a:rPr dirty="0" sz="1150" spc="-25">
                <a:latin typeface="Cambria"/>
                <a:cs typeface="Cambria"/>
              </a:rPr>
              <a:t>nel </a:t>
            </a:r>
            <a:r>
              <a:rPr dirty="0" sz="1150">
                <a:latin typeface="Cambria"/>
                <a:cs typeface="Cambria"/>
              </a:rPr>
              <a:t>Donbass</a:t>
            </a:r>
            <a:r>
              <a:rPr dirty="0" sz="1150" spc="335">
                <a:latin typeface="Cambria"/>
                <a:cs typeface="Cambria"/>
              </a:rPr>
              <a:t>    </a:t>
            </a:r>
            <a:r>
              <a:rPr dirty="0" sz="1150">
                <a:latin typeface="Cambria"/>
                <a:cs typeface="Cambria"/>
              </a:rPr>
              <a:t>tra</a:t>
            </a:r>
            <a:r>
              <a:rPr dirty="0" sz="1150" spc="340">
                <a:latin typeface="Cambria"/>
                <a:cs typeface="Cambria"/>
              </a:rPr>
              <a:t>    </a:t>
            </a:r>
            <a:r>
              <a:rPr dirty="0" sz="1150" spc="-10">
                <a:latin typeface="Cambria"/>
                <a:cs typeface="Cambria"/>
              </a:rPr>
              <a:t>separatisti </a:t>
            </a:r>
            <a:r>
              <a:rPr dirty="0" sz="1150">
                <a:latin typeface="Cambria"/>
                <a:cs typeface="Cambria"/>
              </a:rPr>
              <a:t>filorussi</a:t>
            </a:r>
            <a:r>
              <a:rPr dirty="0" sz="1150" spc="125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130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forze</a:t>
            </a:r>
            <a:r>
              <a:rPr dirty="0" sz="1150" spc="125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ucraine.</a:t>
            </a:r>
            <a:r>
              <a:rPr dirty="0" sz="1150" spc="130">
                <a:latin typeface="Cambria"/>
                <a:cs typeface="Cambria"/>
              </a:rPr>
              <a:t>  </a:t>
            </a:r>
            <a:r>
              <a:rPr dirty="0" sz="1150" spc="-25">
                <a:latin typeface="Cambria"/>
                <a:cs typeface="Cambria"/>
              </a:rPr>
              <a:t>Nel </a:t>
            </a:r>
            <a:r>
              <a:rPr dirty="0" sz="1150">
                <a:latin typeface="Cambria"/>
                <a:cs typeface="Cambria"/>
              </a:rPr>
              <a:t>febbraio</a:t>
            </a:r>
            <a:r>
              <a:rPr dirty="0" sz="1150" spc="185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2022,</a:t>
            </a:r>
            <a:r>
              <a:rPr dirty="0" sz="1150" spc="185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la</a:t>
            </a:r>
            <a:r>
              <a:rPr dirty="0" sz="1150" spc="185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Russia</a:t>
            </a:r>
            <a:r>
              <a:rPr dirty="0" sz="1150" spc="185">
                <a:latin typeface="Cambria"/>
                <a:cs typeface="Cambria"/>
              </a:rPr>
              <a:t>  </a:t>
            </a:r>
            <a:r>
              <a:rPr dirty="0" sz="1150" spc="-25">
                <a:latin typeface="Cambria"/>
                <a:cs typeface="Cambria"/>
              </a:rPr>
              <a:t>ha </a:t>
            </a:r>
            <a:r>
              <a:rPr dirty="0" sz="1150">
                <a:latin typeface="Cambria"/>
                <a:cs typeface="Cambria"/>
              </a:rPr>
              <a:t>lanciato</a:t>
            </a:r>
            <a:r>
              <a:rPr dirty="0" sz="1150" spc="3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un’invasione</a:t>
            </a:r>
            <a:r>
              <a:rPr dirty="0" sz="1150" spc="3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su</a:t>
            </a:r>
            <a:r>
              <a:rPr dirty="0" sz="1150" spc="360">
                <a:latin typeface="Cambria"/>
                <a:cs typeface="Cambria"/>
              </a:rPr>
              <a:t> </a:t>
            </a:r>
            <a:r>
              <a:rPr dirty="0" sz="1150" spc="-20">
                <a:latin typeface="Cambria"/>
                <a:cs typeface="Cambria"/>
              </a:rPr>
              <a:t>larga </a:t>
            </a:r>
            <a:r>
              <a:rPr dirty="0" sz="1150">
                <a:latin typeface="Cambria"/>
                <a:cs typeface="Cambria"/>
              </a:rPr>
              <a:t>scala,</a:t>
            </a:r>
            <a:r>
              <a:rPr dirty="0" sz="1150" spc="455">
                <a:latin typeface="Cambria"/>
                <a:cs typeface="Cambria"/>
              </a:rPr>
              <a:t>    </a:t>
            </a:r>
            <a:r>
              <a:rPr dirty="0" sz="1150">
                <a:latin typeface="Cambria"/>
                <a:cs typeface="Cambria"/>
              </a:rPr>
              <a:t>trasformando</a:t>
            </a:r>
            <a:r>
              <a:rPr dirty="0" sz="1150" spc="455">
                <a:latin typeface="Cambria"/>
                <a:cs typeface="Cambria"/>
              </a:rPr>
              <a:t>    </a:t>
            </a:r>
            <a:r>
              <a:rPr dirty="0" sz="1150" spc="-25">
                <a:latin typeface="Cambria"/>
                <a:cs typeface="Cambria"/>
              </a:rPr>
              <a:t>il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1433" y="7288746"/>
            <a:ext cx="2050414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latin typeface="Cambria"/>
                <a:cs typeface="Cambria"/>
              </a:rPr>
              <a:t>conflitto</a:t>
            </a:r>
            <a:r>
              <a:rPr dirty="0" sz="1150" spc="21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</a:t>
            </a:r>
            <a:r>
              <a:rPr dirty="0" sz="1150" spc="21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una</a:t>
            </a:r>
            <a:r>
              <a:rPr dirty="0" sz="1150" spc="22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guerra</a:t>
            </a:r>
            <a:r>
              <a:rPr dirty="0" sz="1150" spc="21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aperta.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1433" y="7465932"/>
            <a:ext cx="2050414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3399"/>
              </a:lnSpc>
              <a:spcBef>
                <a:spcPts val="95"/>
              </a:spcBef>
            </a:pPr>
            <a:r>
              <a:rPr dirty="0" sz="1150">
                <a:latin typeface="Cambria"/>
                <a:cs typeface="Cambria"/>
              </a:rPr>
              <a:t>Il</a:t>
            </a:r>
            <a:r>
              <a:rPr dirty="0" sz="1150" spc="265">
                <a:latin typeface="Cambria"/>
                <a:cs typeface="Cambria"/>
              </a:rPr>
              <a:t>   </a:t>
            </a:r>
            <a:r>
              <a:rPr dirty="0" sz="1150">
                <a:latin typeface="Cambria"/>
                <a:cs typeface="Cambria"/>
              </a:rPr>
              <a:t>bilancio</a:t>
            </a:r>
            <a:r>
              <a:rPr dirty="0" sz="1150" spc="265">
                <a:latin typeface="Cambria"/>
                <a:cs typeface="Cambria"/>
              </a:rPr>
              <a:t>   </a:t>
            </a:r>
            <a:r>
              <a:rPr dirty="0" sz="1150">
                <a:latin typeface="Cambria"/>
                <a:cs typeface="Cambria"/>
              </a:rPr>
              <a:t>è</a:t>
            </a:r>
            <a:r>
              <a:rPr dirty="0" sz="1150" spc="265">
                <a:latin typeface="Cambria"/>
                <a:cs typeface="Cambria"/>
              </a:rPr>
              <a:t>   </a:t>
            </a:r>
            <a:r>
              <a:rPr dirty="0" sz="1150" spc="-10">
                <a:latin typeface="Cambria"/>
                <a:cs typeface="Cambria"/>
              </a:rPr>
              <a:t>devastante: </a:t>
            </a:r>
            <a:r>
              <a:rPr dirty="0" sz="1150">
                <a:latin typeface="Cambria"/>
                <a:cs typeface="Cambria"/>
              </a:rPr>
              <a:t>migliaia</a:t>
            </a:r>
            <a:r>
              <a:rPr dirty="0" sz="1150" spc="365">
                <a:latin typeface="Cambria"/>
                <a:cs typeface="Cambria"/>
              </a:rPr>
              <a:t>  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365">
                <a:latin typeface="Cambria"/>
                <a:cs typeface="Cambria"/>
              </a:rPr>
              <a:t>   </a:t>
            </a:r>
            <a:r>
              <a:rPr dirty="0" sz="1150">
                <a:latin typeface="Cambria"/>
                <a:cs typeface="Cambria"/>
              </a:rPr>
              <a:t>morti,</a:t>
            </a:r>
            <a:r>
              <a:rPr dirty="0" sz="1150" spc="370">
                <a:latin typeface="Cambria"/>
                <a:cs typeface="Cambria"/>
              </a:rPr>
              <a:t>   </a:t>
            </a:r>
            <a:r>
              <a:rPr dirty="0" sz="1150" spc="-20">
                <a:latin typeface="Cambria"/>
                <a:cs typeface="Cambria"/>
              </a:rPr>
              <a:t>città </a:t>
            </a:r>
            <a:r>
              <a:rPr dirty="0" sz="1150">
                <a:latin typeface="Cambria"/>
                <a:cs typeface="Cambria"/>
              </a:rPr>
              <a:t>distrutte</a:t>
            </a:r>
            <a:r>
              <a:rPr dirty="0" sz="1150" spc="40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40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milioni</a:t>
            </a:r>
            <a:r>
              <a:rPr dirty="0" sz="1150" spc="40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40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sfollati. </a:t>
            </a:r>
            <a:r>
              <a:rPr dirty="0" sz="1150">
                <a:latin typeface="Cambria"/>
                <a:cs typeface="Cambria"/>
              </a:rPr>
              <a:t>L’Ucraina</a:t>
            </a:r>
            <a:r>
              <a:rPr dirty="0" sz="1150" spc="340">
                <a:latin typeface="Cambria"/>
                <a:cs typeface="Cambria"/>
              </a:rPr>
              <a:t>   </a:t>
            </a:r>
            <a:r>
              <a:rPr dirty="0" sz="1150">
                <a:latin typeface="Cambria"/>
                <a:cs typeface="Cambria"/>
              </a:rPr>
              <a:t>resiste</a:t>
            </a:r>
            <a:r>
              <a:rPr dirty="0" sz="1150" spc="345">
                <a:latin typeface="Cambria"/>
                <a:cs typeface="Cambria"/>
              </a:rPr>
              <a:t>   </a:t>
            </a:r>
            <a:r>
              <a:rPr dirty="0" sz="1150">
                <a:latin typeface="Cambria"/>
                <a:cs typeface="Cambria"/>
              </a:rPr>
              <a:t>con</a:t>
            </a:r>
            <a:r>
              <a:rPr dirty="0" sz="1150" spc="340">
                <a:latin typeface="Cambria"/>
                <a:cs typeface="Cambria"/>
              </a:rPr>
              <a:t>   </a:t>
            </a:r>
            <a:r>
              <a:rPr dirty="0" sz="1150" spc="-25">
                <a:latin typeface="Cambria"/>
                <a:cs typeface="Cambria"/>
              </a:rPr>
              <a:t>il </a:t>
            </a:r>
            <a:r>
              <a:rPr dirty="0" sz="1150">
                <a:latin typeface="Cambria"/>
                <a:cs typeface="Cambria"/>
              </a:rPr>
              <a:t>sostegno</a:t>
            </a:r>
            <a:r>
              <a:rPr dirty="0" sz="1150" spc="22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economico</a:t>
            </a:r>
            <a:r>
              <a:rPr dirty="0" sz="1150" spc="22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22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militare </a:t>
            </a:r>
            <a:r>
              <a:rPr dirty="0" sz="1150">
                <a:latin typeface="Cambria"/>
                <a:cs typeface="Cambria"/>
              </a:rPr>
              <a:t>dell’Occidente,</a:t>
            </a:r>
            <a:r>
              <a:rPr dirty="0" sz="1150" spc="425">
                <a:latin typeface="Cambria"/>
                <a:cs typeface="Cambria"/>
              </a:rPr>
              <a:t>   </a:t>
            </a:r>
            <a:r>
              <a:rPr dirty="0" sz="1150">
                <a:latin typeface="Cambria"/>
                <a:cs typeface="Cambria"/>
              </a:rPr>
              <a:t>mentre</a:t>
            </a:r>
            <a:r>
              <a:rPr dirty="0" sz="1150" spc="425">
                <a:latin typeface="Cambria"/>
                <a:cs typeface="Cambria"/>
              </a:rPr>
              <a:t>   </a:t>
            </a:r>
            <a:r>
              <a:rPr dirty="0" sz="1150" spc="-25">
                <a:latin typeface="Cambria"/>
                <a:cs typeface="Cambria"/>
              </a:rPr>
              <a:t>le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1433" y="8658441"/>
            <a:ext cx="2050414" cy="4229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3399"/>
              </a:lnSpc>
              <a:spcBef>
                <a:spcPts val="95"/>
              </a:spcBef>
              <a:tabLst>
                <a:tab pos="954405" algn="l"/>
                <a:tab pos="1119505" algn="l"/>
                <a:tab pos="1918335" algn="l"/>
              </a:tabLst>
            </a:pPr>
            <a:r>
              <a:rPr dirty="0" sz="1150" spc="-10">
                <a:latin typeface="Cambria"/>
                <a:cs typeface="Cambria"/>
              </a:rPr>
              <a:t>sanzioni</a:t>
            </a:r>
            <a:r>
              <a:rPr dirty="0" sz="1150">
                <a:latin typeface="Cambria"/>
                <a:cs typeface="Cambria"/>
              </a:rPr>
              <a:t>		</a:t>
            </a:r>
            <a:r>
              <a:rPr dirty="0" sz="1150" spc="-10">
                <a:latin typeface="Cambria"/>
                <a:cs typeface="Cambria"/>
              </a:rPr>
              <a:t>internazionali colpiscono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10">
                <a:latin typeface="Cambria"/>
                <a:cs typeface="Cambria"/>
              </a:rPr>
              <a:t>duramente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25">
                <a:latin typeface="Cambria"/>
                <a:cs typeface="Cambria"/>
              </a:rPr>
              <a:t>la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1433" y="9077507"/>
            <a:ext cx="2050414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latin typeface="Cambria"/>
                <a:cs typeface="Cambria"/>
              </a:rPr>
              <a:t>Russia.</a:t>
            </a:r>
            <a:r>
              <a:rPr dirty="0" sz="1150" spc="1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Il</a:t>
            </a:r>
            <a:r>
              <a:rPr dirty="0" sz="1150" spc="1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conflitto</a:t>
            </a:r>
            <a:r>
              <a:rPr dirty="0" sz="1150" spc="1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ha</a:t>
            </a:r>
            <a:r>
              <a:rPr dirty="0" sz="1150" spc="17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generato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1433" y="9254694"/>
            <a:ext cx="2050414" cy="1019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3399"/>
              </a:lnSpc>
              <a:spcBef>
                <a:spcPts val="95"/>
              </a:spcBef>
            </a:pPr>
            <a:r>
              <a:rPr dirty="0" sz="1150">
                <a:latin typeface="Cambria"/>
                <a:cs typeface="Cambria"/>
              </a:rPr>
              <a:t>crisi</a:t>
            </a:r>
            <a:r>
              <a:rPr dirty="0" sz="1150" spc="3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energetiche,</a:t>
            </a:r>
            <a:r>
              <a:rPr dirty="0" sz="1150" spc="3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alimentari</a:t>
            </a:r>
            <a:r>
              <a:rPr dirty="0" sz="1150" spc="380">
                <a:latin typeface="Cambria"/>
                <a:cs typeface="Cambria"/>
              </a:rPr>
              <a:t> </a:t>
            </a:r>
            <a:r>
              <a:rPr dirty="0" sz="1150" spc="-50">
                <a:latin typeface="Cambria"/>
                <a:cs typeface="Cambria"/>
              </a:rPr>
              <a:t>e</a:t>
            </a:r>
            <a:r>
              <a:rPr dirty="0" sz="1150">
                <a:latin typeface="Cambria"/>
                <a:cs typeface="Cambria"/>
              </a:rPr>
              <a:t> geopolitiche,</a:t>
            </a:r>
            <a:r>
              <a:rPr dirty="0" sz="1150" spc="325">
                <a:latin typeface="Cambria"/>
                <a:cs typeface="Cambria"/>
              </a:rPr>
              <a:t>   </a:t>
            </a:r>
            <a:r>
              <a:rPr dirty="0" sz="1150">
                <a:latin typeface="Cambria"/>
                <a:cs typeface="Cambria"/>
              </a:rPr>
              <a:t>alterando</a:t>
            </a:r>
            <a:r>
              <a:rPr dirty="0" sz="1150" spc="330">
                <a:latin typeface="Cambria"/>
                <a:cs typeface="Cambria"/>
              </a:rPr>
              <a:t>   </a:t>
            </a:r>
            <a:r>
              <a:rPr dirty="0" sz="1150" spc="-25">
                <a:latin typeface="Cambria"/>
                <a:cs typeface="Cambria"/>
              </a:rPr>
              <a:t>gli </a:t>
            </a:r>
            <a:r>
              <a:rPr dirty="0" sz="1150">
                <a:latin typeface="Cambria"/>
                <a:cs typeface="Cambria"/>
              </a:rPr>
              <a:t>equilibri</a:t>
            </a:r>
            <a:r>
              <a:rPr dirty="0" sz="1150" spc="30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mondiali</a:t>
            </a:r>
            <a:r>
              <a:rPr dirty="0" sz="1150" spc="3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31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mettendo </a:t>
            </a:r>
            <a:r>
              <a:rPr dirty="0" sz="1150">
                <a:latin typeface="Cambria"/>
                <a:cs typeface="Cambria"/>
              </a:rPr>
              <a:t>a</a:t>
            </a:r>
            <a:r>
              <a:rPr dirty="0" sz="1150" spc="370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dura</a:t>
            </a:r>
            <a:r>
              <a:rPr dirty="0" sz="1150" spc="375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prova</a:t>
            </a:r>
            <a:r>
              <a:rPr dirty="0" sz="1150" spc="370">
                <a:latin typeface="Cambria"/>
                <a:cs typeface="Cambria"/>
              </a:rPr>
              <a:t>  </a:t>
            </a:r>
            <a:r>
              <a:rPr dirty="0" sz="1150">
                <a:latin typeface="Cambria"/>
                <a:cs typeface="Cambria"/>
              </a:rPr>
              <a:t>la</a:t>
            </a:r>
            <a:r>
              <a:rPr dirty="0" sz="1150" spc="375">
                <a:latin typeface="Cambria"/>
                <a:cs typeface="Cambria"/>
              </a:rPr>
              <a:t>  </a:t>
            </a:r>
            <a:r>
              <a:rPr dirty="0" sz="1150" spc="-10">
                <a:latin typeface="Cambria"/>
                <a:cs typeface="Cambria"/>
              </a:rPr>
              <a:t>stabilità dell’Europa.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607226" y="7436384"/>
            <a:ext cx="2179955" cy="122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000">
                <a:latin typeface="Cambria"/>
                <a:cs typeface="Cambria"/>
              </a:rPr>
              <a:t>La</a:t>
            </a:r>
            <a:r>
              <a:rPr dirty="0" sz="1000" spc="4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guerra</a:t>
            </a:r>
            <a:r>
              <a:rPr dirty="0" sz="1000" spc="4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</a:t>
            </a:r>
            <a:r>
              <a:rPr dirty="0" sz="1000" spc="4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Iraq</a:t>
            </a:r>
            <a:r>
              <a:rPr dirty="0" sz="1000" spc="4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iniziò</a:t>
            </a:r>
            <a:r>
              <a:rPr dirty="0" sz="1000" spc="4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nel</a:t>
            </a:r>
            <a:r>
              <a:rPr dirty="0" sz="1000" spc="430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marzo </a:t>
            </a:r>
            <a:r>
              <a:rPr dirty="0" sz="1000">
                <a:latin typeface="Cambria"/>
                <a:cs typeface="Cambria"/>
              </a:rPr>
              <a:t>2003</a:t>
            </a:r>
            <a:r>
              <a:rPr dirty="0" sz="1000" spc="2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con</a:t>
            </a:r>
            <a:r>
              <a:rPr dirty="0" sz="1000" spc="22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l’invasione</a:t>
            </a:r>
            <a:r>
              <a:rPr dirty="0" sz="1000" spc="22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da</a:t>
            </a:r>
            <a:r>
              <a:rPr dirty="0" sz="1000" spc="22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parte</a:t>
            </a:r>
            <a:r>
              <a:rPr dirty="0" sz="1000" spc="22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229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una</a:t>
            </a:r>
            <a:r>
              <a:rPr dirty="0" sz="1000">
                <a:latin typeface="Cambria"/>
                <a:cs typeface="Cambria"/>
              </a:rPr>
              <a:t> coalizione</a:t>
            </a:r>
            <a:r>
              <a:rPr dirty="0" sz="1000" spc="3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guidata</a:t>
            </a:r>
            <a:r>
              <a:rPr dirty="0" sz="1000" spc="3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dagli</a:t>
            </a:r>
            <a:r>
              <a:rPr dirty="0" sz="1000" spc="3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Stati</a:t>
            </a:r>
            <a:r>
              <a:rPr dirty="0" sz="1000" spc="3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Uniti</a:t>
            </a:r>
            <a:r>
              <a:rPr dirty="0" sz="1000" spc="320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e</a:t>
            </a:r>
            <a:r>
              <a:rPr dirty="0" sz="1000">
                <a:latin typeface="Cambria"/>
                <a:cs typeface="Cambria"/>
              </a:rPr>
              <a:t> dal</a:t>
            </a:r>
            <a:r>
              <a:rPr dirty="0" sz="1000" spc="30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Regno</a:t>
            </a:r>
            <a:r>
              <a:rPr dirty="0" sz="1000" spc="30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Unito.</a:t>
            </a:r>
            <a:r>
              <a:rPr dirty="0" sz="1000" spc="30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Il</a:t>
            </a:r>
            <a:r>
              <a:rPr dirty="0" sz="1000" spc="30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pretesto</a:t>
            </a:r>
            <a:r>
              <a:rPr dirty="0" sz="1000" spc="300">
                <a:latin typeface="Cambria"/>
                <a:cs typeface="Cambria"/>
              </a:rPr>
              <a:t>  </a:t>
            </a:r>
            <a:r>
              <a:rPr dirty="0" sz="1000" spc="-25">
                <a:latin typeface="Cambria"/>
                <a:cs typeface="Cambria"/>
              </a:rPr>
              <a:t>fu</a:t>
            </a:r>
            <a:r>
              <a:rPr dirty="0" sz="1000">
                <a:latin typeface="Cambria"/>
                <a:cs typeface="Cambria"/>
              </a:rPr>
              <a:t> l’accusa,</a:t>
            </a:r>
            <a:r>
              <a:rPr dirty="0" sz="1000" spc="32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mai</a:t>
            </a:r>
            <a:r>
              <a:rPr dirty="0" sz="1000" spc="32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comprovata,</a:t>
            </a:r>
            <a:r>
              <a:rPr dirty="0" sz="1000" spc="32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che</a:t>
            </a:r>
            <a:r>
              <a:rPr dirty="0" sz="1000" spc="330">
                <a:latin typeface="Cambria"/>
                <a:cs typeface="Cambria"/>
              </a:rPr>
              <a:t>  </a:t>
            </a:r>
            <a:r>
              <a:rPr dirty="0" sz="1000" spc="-25">
                <a:latin typeface="Cambria"/>
                <a:cs typeface="Cambria"/>
              </a:rPr>
              <a:t>il</a:t>
            </a:r>
            <a:r>
              <a:rPr dirty="0" sz="1000">
                <a:latin typeface="Cambria"/>
                <a:cs typeface="Cambria"/>
              </a:rPr>
              <a:t> regime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Saddam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Hussein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possedesse </a:t>
            </a:r>
            <a:r>
              <a:rPr dirty="0" sz="1000">
                <a:latin typeface="Cambria"/>
                <a:cs typeface="Cambria"/>
              </a:rPr>
              <a:t>armi</a:t>
            </a:r>
            <a:r>
              <a:rPr dirty="0" sz="1000" spc="29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29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distruzione</a:t>
            </a:r>
            <a:r>
              <a:rPr dirty="0" sz="1000" spc="30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29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massa</a:t>
            </a:r>
            <a:r>
              <a:rPr dirty="0" sz="1000" spc="300">
                <a:latin typeface="Cambria"/>
                <a:cs typeface="Cambria"/>
              </a:rPr>
              <a:t>  </a:t>
            </a:r>
            <a:r>
              <a:rPr dirty="0" sz="1000" spc="-50">
                <a:latin typeface="Cambria"/>
                <a:cs typeface="Cambria"/>
              </a:rPr>
              <a:t>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07226" y="8655622"/>
            <a:ext cx="21799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5844" algn="l"/>
                <a:tab pos="1548765" algn="l"/>
              </a:tabLst>
            </a:pPr>
            <a:r>
              <a:rPr dirty="0" sz="1000" spc="-10">
                <a:latin typeface="Cambria"/>
                <a:cs typeface="Cambria"/>
              </a:rPr>
              <a:t>sostenesse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25">
                <a:latin typeface="Cambria"/>
                <a:cs typeface="Cambria"/>
              </a:rPr>
              <a:t>il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10">
                <a:latin typeface="Cambria"/>
                <a:cs typeface="Cambria"/>
              </a:rPr>
              <a:t>terrorismo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607226" y="8807984"/>
            <a:ext cx="217995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  <a:tabLst>
                <a:tab pos="623570" algn="l"/>
                <a:tab pos="1524635" algn="l"/>
                <a:tab pos="1836420" algn="l"/>
              </a:tabLst>
            </a:pPr>
            <a:r>
              <a:rPr dirty="0" sz="1000">
                <a:latin typeface="Cambria"/>
                <a:cs typeface="Cambria"/>
              </a:rPr>
              <a:t>internazionale.</a:t>
            </a:r>
            <a:r>
              <a:rPr dirty="0" sz="1000" spc="3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</a:t>
            </a:r>
            <a:r>
              <a:rPr dirty="0" sz="1000" spc="3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caduta</a:t>
            </a:r>
            <a:r>
              <a:rPr dirty="0" sz="1000" spc="3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32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Saddam avvenne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10">
                <a:latin typeface="Cambria"/>
                <a:cs typeface="Cambria"/>
              </a:rPr>
              <a:t>rapidamente,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25">
                <a:latin typeface="Cambria"/>
                <a:cs typeface="Cambria"/>
              </a:rPr>
              <a:t>ma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20">
                <a:latin typeface="Cambria"/>
                <a:cs typeface="Cambria"/>
              </a:rPr>
              <a:t>segnò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607226" y="9150884"/>
            <a:ext cx="2179955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000">
                <a:latin typeface="Cambria"/>
                <a:cs typeface="Cambria"/>
              </a:rPr>
              <a:t>l’inizio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un</a:t>
            </a:r>
            <a:r>
              <a:rPr dirty="0" sz="1000" spc="2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lungo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periodo</a:t>
            </a:r>
            <a:r>
              <a:rPr dirty="0" sz="1000" spc="2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caos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e</a:t>
            </a:r>
            <a:r>
              <a:rPr dirty="0" sz="1000">
                <a:latin typeface="Cambria"/>
                <a:cs typeface="Cambria"/>
              </a:rPr>
              <a:t> instabilità.</a:t>
            </a:r>
            <a:r>
              <a:rPr dirty="0" sz="1000" spc="1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Tensioni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etniche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settarie </a:t>
            </a:r>
            <a:r>
              <a:rPr dirty="0" sz="1000">
                <a:latin typeface="Cambria"/>
                <a:cs typeface="Cambria"/>
              </a:rPr>
              <a:t>esplosero</a:t>
            </a:r>
            <a:r>
              <a:rPr dirty="0" sz="1000" spc="4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tra</a:t>
            </a:r>
            <a:r>
              <a:rPr dirty="0" sz="1000" spc="4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sunniti,</a:t>
            </a:r>
            <a:r>
              <a:rPr dirty="0" sz="1000" spc="4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sciiti</a:t>
            </a:r>
            <a:r>
              <a:rPr dirty="0" sz="1000" spc="4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</a:t>
            </a:r>
            <a:r>
              <a:rPr dirty="0" sz="1000" spc="40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curdi, </a:t>
            </a:r>
            <a:r>
              <a:rPr dirty="0" sz="1000">
                <a:latin typeface="Cambria"/>
                <a:cs typeface="Cambria"/>
              </a:rPr>
              <a:t>mentre</a:t>
            </a:r>
            <a:r>
              <a:rPr dirty="0" sz="1000" spc="2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l’insurrezione</a:t>
            </a:r>
            <a:r>
              <a:rPr dirty="0" sz="1000" spc="25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contro</a:t>
            </a:r>
            <a:r>
              <a:rPr dirty="0" sz="1000" spc="25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le</a:t>
            </a:r>
            <a:r>
              <a:rPr dirty="0" sz="1000" spc="254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forze </a:t>
            </a:r>
            <a:r>
              <a:rPr dirty="0" sz="1000">
                <a:latin typeface="Cambria"/>
                <a:cs typeface="Cambria"/>
              </a:rPr>
              <a:t>occupanti</a:t>
            </a:r>
            <a:r>
              <a:rPr dirty="0" sz="1000" spc="3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si</a:t>
            </a:r>
            <a:r>
              <a:rPr dirty="0" sz="1000" spc="3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intensificò,</a:t>
            </a:r>
            <a:r>
              <a:rPr dirty="0" sz="1000" spc="34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alimentando </a:t>
            </a:r>
            <a:r>
              <a:rPr dirty="0" sz="1000">
                <a:latin typeface="Cambria"/>
                <a:cs typeface="Cambria"/>
              </a:rPr>
              <a:t>un</a:t>
            </a:r>
            <a:r>
              <a:rPr dirty="0" sz="1000" spc="6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clima</a:t>
            </a:r>
            <a:r>
              <a:rPr dirty="0" sz="1000" spc="6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di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violenza</a:t>
            </a:r>
            <a:r>
              <a:rPr dirty="0" sz="1000" spc="6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diffusa.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957724" y="7441282"/>
            <a:ext cx="2413000" cy="275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50">
                <a:latin typeface="Cambria"/>
                <a:cs typeface="Cambria"/>
              </a:rPr>
              <a:t>L’assenza</a:t>
            </a:r>
            <a:r>
              <a:rPr dirty="0" sz="950" spc="14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di</a:t>
            </a:r>
            <a:r>
              <a:rPr dirty="0" sz="950" spc="14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un</a:t>
            </a:r>
            <a:r>
              <a:rPr dirty="0" sz="950" spc="15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piano</a:t>
            </a:r>
            <a:r>
              <a:rPr dirty="0" sz="950" spc="14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chiaro</a:t>
            </a:r>
            <a:r>
              <a:rPr dirty="0" sz="950" spc="15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per</a:t>
            </a:r>
            <a:r>
              <a:rPr dirty="0" sz="950" spc="14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la</a:t>
            </a:r>
            <a:r>
              <a:rPr dirty="0" sz="950" spc="145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gestione </a:t>
            </a:r>
            <a:r>
              <a:rPr dirty="0" sz="950">
                <a:latin typeface="Cambria"/>
                <a:cs typeface="Cambria"/>
              </a:rPr>
              <a:t>del</a:t>
            </a:r>
            <a:r>
              <a:rPr dirty="0" sz="950" spc="140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dopoguerra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accelerò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il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collasso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 spc="-20">
                <a:latin typeface="Cambria"/>
                <a:cs typeface="Cambria"/>
              </a:rPr>
              <a:t>delle</a:t>
            </a:r>
            <a:r>
              <a:rPr dirty="0" sz="950">
                <a:latin typeface="Cambria"/>
                <a:cs typeface="Cambria"/>
              </a:rPr>
              <a:t> istituzioni</a:t>
            </a:r>
            <a:r>
              <a:rPr dirty="0" sz="950" spc="220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irachene,</a:t>
            </a:r>
            <a:r>
              <a:rPr dirty="0" sz="950" spc="22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con</a:t>
            </a:r>
            <a:r>
              <a:rPr dirty="0" sz="950" spc="22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il</a:t>
            </a:r>
            <a:r>
              <a:rPr dirty="0" sz="950" spc="225">
                <a:latin typeface="Cambria"/>
                <a:cs typeface="Cambria"/>
              </a:rPr>
              <a:t>  </a:t>
            </a:r>
            <a:r>
              <a:rPr dirty="0" sz="950" spc="-10">
                <a:latin typeface="Cambria"/>
                <a:cs typeface="Cambria"/>
              </a:rPr>
              <a:t>disfacimento </a:t>
            </a:r>
            <a:r>
              <a:rPr dirty="0" sz="950">
                <a:latin typeface="Cambria"/>
                <a:cs typeface="Cambria"/>
              </a:rPr>
              <a:t>dell’esercito</a:t>
            </a:r>
            <a:r>
              <a:rPr dirty="0" sz="950" spc="32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e</a:t>
            </a:r>
            <a:r>
              <a:rPr dirty="0" sz="950" spc="32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dell’amministrazione</a:t>
            </a:r>
            <a:r>
              <a:rPr dirty="0" sz="950" spc="325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statale. </a:t>
            </a:r>
            <a:r>
              <a:rPr dirty="0" sz="950">
                <a:latin typeface="Cambria"/>
                <a:cs typeface="Cambria"/>
              </a:rPr>
              <a:t>La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popolazione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si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trovò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un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vuoto</a:t>
            </a:r>
            <a:r>
              <a:rPr dirty="0" sz="950" spc="145">
                <a:latin typeface="Cambria"/>
                <a:cs typeface="Cambria"/>
              </a:rPr>
              <a:t>  </a:t>
            </a:r>
            <a:r>
              <a:rPr dirty="0" sz="950" spc="-25">
                <a:latin typeface="Cambria"/>
                <a:cs typeface="Cambria"/>
              </a:rPr>
              <a:t>di</a:t>
            </a:r>
            <a:r>
              <a:rPr dirty="0" sz="950">
                <a:latin typeface="Cambria"/>
                <a:cs typeface="Cambria"/>
              </a:rPr>
              <a:t> sicurezza,</a:t>
            </a:r>
            <a:r>
              <a:rPr dirty="0" sz="950" spc="36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mentre</a:t>
            </a:r>
            <a:r>
              <a:rPr dirty="0" sz="950" spc="36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milizie</a:t>
            </a:r>
            <a:r>
              <a:rPr dirty="0" sz="950" spc="36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armate</a:t>
            </a:r>
            <a:r>
              <a:rPr dirty="0" sz="950" spc="36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e</a:t>
            </a:r>
            <a:r>
              <a:rPr dirty="0" sz="950" spc="36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gruppi </a:t>
            </a:r>
            <a:r>
              <a:rPr dirty="0" sz="950">
                <a:latin typeface="Cambria"/>
                <a:cs typeface="Cambria"/>
              </a:rPr>
              <a:t>estremisti</a:t>
            </a:r>
            <a:r>
              <a:rPr dirty="0" sz="950" spc="17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iniziarono</a:t>
            </a:r>
            <a:r>
              <a:rPr dirty="0" sz="950" spc="17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17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prendere</a:t>
            </a:r>
            <a:r>
              <a:rPr dirty="0" sz="950" spc="17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il</a:t>
            </a:r>
            <a:r>
              <a:rPr dirty="0" sz="950" spc="175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controllo </a:t>
            </a:r>
            <a:r>
              <a:rPr dirty="0" sz="950">
                <a:latin typeface="Cambria"/>
                <a:cs typeface="Cambria"/>
              </a:rPr>
              <a:t>di</a:t>
            </a:r>
            <a:r>
              <a:rPr dirty="0" sz="950" spc="21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intere</a:t>
            </a:r>
            <a:r>
              <a:rPr dirty="0" sz="950" spc="21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regioni.</a:t>
            </a:r>
            <a:r>
              <a:rPr dirty="0" sz="950" spc="21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L’emergere</a:t>
            </a:r>
            <a:r>
              <a:rPr dirty="0" sz="950" spc="21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di</a:t>
            </a:r>
            <a:r>
              <a:rPr dirty="0" sz="950" spc="21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Al-Qaeda</a:t>
            </a:r>
            <a:r>
              <a:rPr dirty="0" sz="950" spc="215">
                <a:latin typeface="Cambria"/>
                <a:cs typeface="Cambria"/>
              </a:rPr>
              <a:t> </a:t>
            </a:r>
            <a:r>
              <a:rPr dirty="0" sz="950" spc="-25">
                <a:latin typeface="Cambria"/>
                <a:cs typeface="Cambria"/>
              </a:rPr>
              <a:t>in</a:t>
            </a:r>
            <a:r>
              <a:rPr dirty="0" sz="950">
                <a:latin typeface="Cambria"/>
                <a:cs typeface="Cambria"/>
              </a:rPr>
              <a:t> Iraq</a:t>
            </a:r>
            <a:r>
              <a:rPr dirty="0" sz="950" spc="440">
                <a:latin typeface="Cambria"/>
                <a:cs typeface="Cambria"/>
              </a:rPr>
              <a:t> </a:t>
            </a:r>
            <a:r>
              <a:rPr dirty="0" sz="950" spc="50">
                <a:latin typeface="Cambria"/>
                <a:cs typeface="Cambria"/>
              </a:rPr>
              <a:t>e,</a:t>
            </a:r>
            <a:r>
              <a:rPr dirty="0" sz="950" spc="44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successivamente,</a:t>
            </a:r>
            <a:r>
              <a:rPr dirty="0" sz="950" spc="44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dell’ISIS</a:t>
            </a:r>
            <a:r>
              <a:rPr dirty="0" sz="950" spc="44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portò</a:t>
            </a:r>
            <a:r>
              <a:rPr dirty="0" sz="950" spc="445">
                <a:latin typeface="Cambria"/>
                <a:cs typeface="Cambria"/>
              </a:rPr>
              <a:t> </a:t>
            </a:r>
            <a:r>
              <a:rPr dirty="0" sz="950" spc="-50">
                <a:latin typeface="Cambria"/>
                <a:cs typeface="Cambria"/>
              </a:rPr>
              <a:t>a</a:t>
            </a:r>
            <a:r>
              <a:rPr dirty="0" sz="950">
                <a:latin typeface="Cambria"/>
                <a:cs typeface="Cambria"/>
              </a:rPr>
              <a:t> nuove</a:t>
            </a:r>
            <a:r>
              <a:rPr dirty="0" sz="950" spc="11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ondate</a:t>
            </a:r>
            <a:r>
              <a:rPr dirty="0" sz="950" spc="114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di</a:t>
            </a:r>
            <a:r>
              <a:rPr dirty="0" sz="950" spc="114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violenza</a:t>
            </a:r>
            <a:r>
              <a:rPr dirty="0" sz="950" spc="114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e</a:t>
            </a:r>
            <a:r>
              <a:rPr dirty="0" sz="950" spc="114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alla</a:t>
            </a:r>
            <a:r>
              <a:rPr dirty="0" sz="950" spc="114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nascita</a:t>
            </a:r>
            <a:r>
              <a:rPr dirty="0" sz="950" spc="11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di</a:t>
            </a:r>
            <a:r>
              <a:rPr dirty="0" sz="950" spc="114">
                <a:latin typeface="Cambria"/>
                <a:cs typeface="Cambria"/>
              </a:rPr>
              <a:t> </a:t>
            </a:r>
            <a:r>
              <a:rPr dirty="0" sz="950" spc="-25">
                <a:latin typeface="Cambria"/>
                <a:cs typeface="Cambria"/>
              </a:rPr>
              <a:t>un</a:t>
            </a:r>
            <a:r>
              <a:rPr dirty="0" sz="950">
                <a:latin typeface="Cambria"/>
                <a:cs typeface="Cambria"/>
              </a:rPr>
              <a:t> conflitto</a:t>
            </a:r>
            <a:r>
              <a:rPr dirty="0" sz="950" spc="17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settario,</a:t>
            </a:r>
            <a:r>
              <a:rPr dirty="0" sz="950" spc="18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che</a:t>
            </a:r>
            <a:r>
              <a:rPr dirty="0" sz="950" spc="18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coinvolse</a:t>
            </a:r>
            <a:r>
              <a:rPr dirty="0" sz="950" spc="18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anche</a:t>
            </a:r>
            <a:r>
              <a:rPr dirty="0" sz="950" spc="18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attori </a:t>
            </a:r>
            <a:r>
              <a:rPr dirty="0" sz="950">
                <a:latin typeface="Cambria"/>
                <a:cs typeface="Cambria"/>
              </a:rPr>
              <a:t>regionali</a:t>
            </a:r>
            <a:r>
              <a:rPr dirty="0" sz="950" spc="39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e</a:t>
            </a:r>
            <a:r>
              <a:rPr dirty="0" sz="950" spc="4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internazionali.</a:t>
            </a:r>
            <a:r>
              <a:rPr dirty="0" sz="950" spc="39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Le</a:t>
            </a:r>
            <a:r>
              <a:rPr dirty="0" sz="950" spc="40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conseguenze </a:t>
            </a:r>
            <a:r>
              <a:rPr dirty="0" sz="950">
                <a:latin typeface="Cambria"/>
                <a:cs typeface="Cambria"/>
              </a:rPr>
              <a:t>furono</a:t>
            </a:r>
            <a:r>
              <a:rPr dirty="0" sz="950" spc="36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devastanti:</a:t>
            </a:r>
            <a:r>
              <a:rPr dirty="0" sz="950" spc="36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migliaia</a:t>
            </a:r>
            <a:r>
              <a:rPr dirty="0" sz="950" spc="36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di</a:t>
            </a:r>
            <a:r>
              <a:rPr dirty="0" sz="950" spc="36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civili</a:t>
            </a:r>
            <a:r>
              <a:rPr dirty="0" sz="950" spc="36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uccisi, </a:t>
            </a:r>
            <a:r>
              <a:rPr dirty="0" sz="950">
                <a:latin typeface="Cambria"/>
                <a:cs typeface="Cambria"/>
              </a:rPr>
              <a:t>milioni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di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sfollati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e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un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Paese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profondamente </a:t>
            </a:r>
            <a:r>
              <a:rPr dirty="0" sz="950">
                <a:latin typeface="Cambria"/>
                <a:cs typeface="Cambria"/>
              </a:rPr>
              <a:t>diviso,</a:t>
            </a:r>
            <a:r>
              <a:rPr dirty="0" sz="950" spc="340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segnato</a:t>
            </a:r>
            <a:r>
              <a:rPr dirty="0" sz="950" spc="340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da</a:t>
            </a:r>
            <a:r>
              <a:rPr dirty="0" sz="950" spc="340">
                <a:latin typeface="Cambria"/>
                <a:cs typeface="Cambria"/>
              </a:rPr>
              <a:t>  </a:t>
            </a:r>
            <a:r>
              <a:rPr dirty="0" sz="950">
                <a:latin typeface="Cambria"/>
                <a:cs typeface="Cambria"/>
              </a:rPr>
              <a:t>povertà,</a:t>
            </a:r>
            <a:r>
              <a:rPr dirty="0" sz="950" spc="345">
                <a:latin typeface="Cambria"/>
                <a:cs typeface="Cambria"/>
              </a:rPr>
              <a:t>  </a:t>
            </a:r>
            <a:r>
              <a:rPr dirty="0" sz="950" spc="-10">
                <a:latin typeface="Cambria"/>
                <a:cs typeface="Cambria"/>
              </a:rPr>
              <a:t>instabilità </a:t>
            </a:r>
            <a:r>
              <a:rPr dirty="0" sz="950">
                <a:latin typeface="Cambria"/>
                <a:cs typeface="Cambria"/>
              </a:rPr>
              <a:t>politica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e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un</a:t>
            </a:r>
            <a:r>
              <a:rPr dirty="0" sz="950" spc="10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lungo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percorso</a:t>
            </a:r>
            <a:r>
              <a:rPr dirty="0" sz="950" spc="10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di</a:t>
            </a:r>
            <a:r>
              <a:rPr dirty="0" sz="950" spc="105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ricostruzione </a:t>
            </a:r>
            <a:r>
              <a:rPr dirty="0" sz="950">
                <a:latin typeface="Cambria"/>
                <a:cs typeface="Cambria"/>
              </a:rPr>
              <a:t>ancora</a:t>
            </a:r>
            <a:r>
              <a:rPr dirty="0" sz="950" spc="16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incompiuto.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61086" y="17173"/>
            <a:ext cx="854710" cy="783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4300"/>
              </a:lnSpc>
              <a:spcBef>
                <a:spcPts val="95"/>
              </a:spcBef>
            </a:pPr>
            <a:r>
              <a:rPr dirty="0" sz="1450" spc="-40">
                <a:latin typeface="Arial Black"/>
                <a:cs typeface="Arial Black"/>
              </a:rPr>
              <a:t>M.Faveri </a:t>
            </a:r>
            <a:r>
              <a:rPr dirty="0" sz="1450" spc="-10">
                <a:latin typeface="Arial Black"/>
                <a:cs typeface="Arial Black"/>
              </a:rPr>
              <a:t>G.Dodi </a:t>
            </a:r>
            <a:r>
              <a:rPr dirty="0" sz="1450" spc="-120">
                <a:latin typeface="Arial Black"/>
                <a:cs typeface="Arial Black"/>
              </a:rPr>
              <a:t>V.Piccolo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44413" y="39634"/>
            <a:ext cx="158051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80">
                <a:latin typeface="Lucida Sans Unicode"/>
                <a:cs typeface="Lucida Sans Unicode"/>
              </a:rPr>
              <a:t>24/01/2025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558832"/>
            <a:ext cx="7562850" cy="27305"/>
          </a:xfrm>
          <a:custGeom>
            <a:avLst/>
            <a:gdLst/>
            <a:ahLst/>
            <a:cxnLst/>
            <a:rect l="l" t="t" r="r" b="b"/>
            <a:pathLst>
              <a:path w="7562850" h="27304">
                <a:moveTo>
                  <a:pt x="0" y="27046"/>
                </a:moveTo>
                <a:lnTo>
                  <a:pt x="0" y="17521"/>
                </a:lnTo>
                <a:lnTo>
                  <a:pt x="7562849" y="0"/>
                </a:lnTo>
                <a:lnTo>
                  <a:pt x="7562849" y="9525"/>
                </a:lnTo>
                <a:lnTo>
                  <a:pt x="0" y="27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1000" y="2061706"/>
            <a:ext cx="2750932" cy="275092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276" y="2081140"/>
            <a:ext cx="2705240" cy="2705230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295191" y="864423"/>
            <a:ext cx="1209675" cy="237490"/>
          </a:xfrm>
          <a:custGeom>
            <a:avLst/>
            <a:gdLst/>
            <a:ahLst/>
            <a:cxnLst/>
            <a:rect l="l" t="t" r="r" b="b"/>
            <a:pathLst>
              <a:path w="1209675" h="237490">
                <a:moveTo>
                  <a:pt x="1088142" y="176529"/>
                </a:moveTo>
                <a:lnTo>
                  <a:pt x="924227" y="176529"/>
                </a:lnTo>
                <a:lnTo>
                  <a:pt x="962453" y="172719"/>
                </a:lnTo>
                <a:lnTo>
                  <a:pt x="999930" y="165099"/>
                </a:lnTo>
                <a:lnTo>
                  <a:pt x="1038398" y="151129"/>
                </a:lnTo>
                <a:lnTo>
                  <a:pt x="1075056" y="133349"/>
                </a:lnTo>
                <a:lnTo>
                  <a:pt x="1088172" y="124459"/>
                </a:lnTo>
                <a:lnTo>
                  <a:pt x="1095202" y="120649"/>
                </a:lnTo>
                <a:lnTo>
                  <a:pt x="1131547" y="86359"/>
                </a:lnTo>
                <a:lnTo>
                  <a:pt x="1152745" y="54609"/>
                </a:lnTo>
                <a:lnTo>
                  <a:pt x="1164662" y="22859"/>
                </a:lnTo>
                <a:lnTo>
                  <a:pt x="1164557" y="12699"/>
                </a:lnTo>
                <a:lnTo>
                  <a:pt x="1165711" y="8889"/>
                </a:lnTo>
                <a:lnTo>
                  <a:pt x="1167600" y="5079"/>
                </a:lnTo>
                <a:lnTo>
                  <a:pt x="1170013" y="1269"/>
                </a:lnTo>
                <a:lnTo>
                  <a:pt x="1173790" y="0"/>
                </a:lnTo>
                <a:lnTo>
                  <a:pt x="1183968" y="3809"/>
                </a:lnTo>
                <a:lnTo>
                  <a:pt x="1206322" y="35559"/>
                </a:lnTo>
                <a:lnTo>
                  <a:pt x="1209674" y="50799"/>
                </a:lnTo>
                <a:lnTo>
                  <a:pt x="1209150" y="53339"/>
                </a:lnTo>
                <a:lnTo>
                  <a:pt x="1207786" y="60959"/>
                </a:lnTo>
                <a:lnTo>
                  <a:pt x="1208206" y="68579"/>
                </a:lnTo>
                <a:lnTo>
                  <a:pt x="1203169" y="73659"/>
                </a:lnTo>
                <a:lnTo>
                  <a:pt x="1200949" y="80009"/>
                </a:lnTo>
                <a:lnTo>
                  <a:pt x="1197766" y="86359"/>
                </a:lnTo>
                <a:lnTo>
                  <a:pt x="1190473" y="97789"/>
                </a:lnTo>
                <a:lnTo>
                  <a:pt x="1186381" y="105409"/>
                </a:lnTo>
                <a:lnTo>
                  <a:pt x="1180715" y="110489"/>
                </a:lnTo>
                <a:lnTo>
                  <a:pt x="1175574" y="116839"/>
                </a:lnTo>
                <a:lnTo>
                  <a:pt x="1168141" y="125729"/>
                </a:lnTo>
                <a:lnTo>
                  <a:pt x="1160176" y="133349"/>
                </a:lnTo>
                <a:lnTo>
                  <a:pt x="1151701" y="139699"/>
                </a:lnTo>
                <a:lnTo>
                  <a:pt x="1142733" y="147319"/>
                </a:lnTo>
                <a:lnTo>
                  <a:pt x="1128907" y="154939"/>
                </a:lnTo>
                <a:lnTo>
                  <a:pt x="1114757" y="163829"/>
                </a:lnTo>
                <a:lnTo>
                  <a:pt x="1100194" y="171449"/>
                </a:lnTo>
                <a:lnTo>
                  <a:pt x="1088142" y="176529"/>
                </a:lnTo>
                <a:close/>
              </a:path>
              <a:path w="1209675" h="237490">
                <a:moveTo>
                  <a:pt x="344886" y="132079"/>
                </a:moveTo>
                <a:lnTo>
                  <a:pt x="335758" y="132079"/>
                </a:lnTo>
                <a:lnTo>
                  <a:pt x="340270" y="129539"/>
                </a:lnTo>
                <a:lnTo>
                  <a:pt x="344886" y="132079"/>
                </a:lnTo>
                <a:close/>
              </a:path>
              <a:path w="1209675" h="237490">
                <a:moveTo>
                  <a:pt x="358107" y="132079"/>
                </a:moveTo>
                <a:lnTo>
                  <a:pt x="344886" y="132079"/>
                </a:lnTo>
                <a:lnTo>
                  <a:pt x="351392" y="130809"/>
                </a:lnTo>
                <a:lnTo>
                  <a:pt x="358107" y="132079"/>
                </a:lnTo>
                <a:close/>
              </a:path>
              <a:path w="1209675" h="237490">
                <a:moveTo>
                  <a:pt x="373951" y="132079"/>
                </a:moveTo>
                <a:lnTo>
                  <a:pt x="358107" y="132079"/>
                </a:lnTo>
                <a:lnTo>
                  <a:pt x="369334" y="130809"/>
                </a:lnTo>
                <a:lnTo>
                  <a:pt x="373951" y="132079"/>
                </a:lnTo>
                <a:close/>
              </a:path>
              <a:path w="1209675" h="237490">
                <a:moveTo>
                  <a:pt x="380666" y="133349"/>
                </a:moveTo>
                <a:lnTo>
                  <a:pt x="302602" y="133349"/>
                </a:lnTo>
                <a:lnTo>
                  <a:pt x="309947" y="132079"/>
                </a:lnTo>
                <a:lnTo>
                  <a:pt x="379721" y="132079"/>
                </a:lnTo>
                <a:lnTo>
                  <a:pt x="380666" y="133349"/>
                </a:lnTo>
                <a:close/>
              </a:path>
              <a:path w="1209675" h="237490">
                <a:moveTo>
                  <a:pt x="407920" y="133349"/>
                </a:moveTo>
                <a:lnTo>
                  <a:pt x="381715" y="133349"/>
                </a:lnTo>
                <a:lnTo>
                  <a:pt x="390450" y="132079"/>
                </a:lnTo>
                <a:lnTo>
                  <a:pt x="399185" y="132079"/>
                </a:lnTo>
                <a:lnTo>
                  <a:pt x="407920" y="133349"/>
                </a:lnTo>
                <a:close/>
              </a:path>
              <a:path w="1209675" h="237490">
                <a:moveTo>
                  <a:pt x="280148" y="144779"/>
                </a:moveTo>
                <a:lnTo>
                  <a:pt x="189703" y="144779"/>
                </a:lnTo>
                <a:lnTo>
                  <a:pt x="216420" y="140969"/>
                </a:lnTo>
                <a:lnTo>
                  <a:pt x="243215" y="135889"/>
                </a:lnTo>
                <a:lnTo>
                  <a:pt x="269157" y="133349"/>
                </a:lnTo>
                <a:lnTo>
                  <a:pt x="416655" y="133349"/>
                </a:lnTo>
                <a:lnTo>
                  <a:pt x="429954" y="134619"/>
                </a:lnTo>
                <a:lnTo>
                  <a:pt x="443253" y="134619"/>
                </a:lnTo>
                <a:lnTo>
                  <a:pt x="477826" y="137159"/>
                </a:lnTo>
                <a:lnTo>
                  <a:pt x="485905" y="138429"/>
                </a:lnTo>
                <a:lnTo>
                  <a:pt x="511297" y="140969"/>
                </a:lnTo>
                <a:lnTo>
                  <a:pt x="288962" y="140969"/>
                </a:lnTo>
                <a:lnTo>
                  <a:pt x="283925" y="143509"/>
                </a:lnTo>
                <a:lnTo>
                  <a:pt x="280148" y="144779"/>
                </a:lnTo>
                <a:close/>
              </a:path>
              <a:path w="1209675" h="237490">
                <a:moveTo>
                  <a:pt x="299664" y="142239"/>
                </a:moveTo>
                <a:lnTo>
                  <a:pt x="293054" y="142239"/>
                </a:lnTo>
                <a:lnTo>
                  <a:pt x="288962" y="140969"/>
                </a:lnTo>
                <a:lnTo>
                  <a:pt x="307079" y="140969"/>
                </a:lnTo>
                <a:lnTo>
                  <a:pt x="299664" y="142239"/>
                </a:lnTo>
                <a:close/>
              </a:path>
              <a:path w="1209675" h="237490">
                <a:moveTo>
                  <a:pt x="986254" y="201929"/>
                </a:moveTo>
                <a:lnTo>
                  <a:pt x="895593" y="201929"/>
                </a:lnTo>
                <a:lnTo>
                  <a:pt x="886087" y="200659"/>
                </a:lnTo>
                <a:lnTo>
                  <a:pt x="876567" y="200659"/>
                </a:lnTo>
                <a:lnTo>
                  <a:pt x="867057" y="199389"/>
                </a:lnTo>
                <a:lnTo>
                  <a:pt x="848105" y="198119"/>
                </a:lnTo>
                <a:lnTo>
                  <a:pt x="833625" y="196849"/>
                </a:lnTo>
                <a:lnTo>
                  <a:pt x="819145" y="194309"/>
                </a:lnTo>
                <a:lnTo>
                  <a:pt x="808917" y="194309"/>
                </a:lnTo>
                <a:lnTo>
                  <a:pt x="778330" y="190499"/>
                </a:lnTo>
                <a:lnTo>
                  <a:pt x="758422" y="186689"/>
                </a:lnTo>
                <a:lnTo>
                  <a:pt x="718646" y="181609"/>
                </a:lnTo>
                <a:lnTo>
                  <a:pt x="698797" y="177799"/>
                </a:lnTo>
                <a:lnTo>
                  <a:pt x="668159" y="172719"/>
                </a:lnTo>
                <a:lnTo>
                  <a:pt x="662913" y="172719"/>
                </a:lnTo>
                <a:lnTo>
                  <a:pt x="652315" y="171449"/>
                </a:lnTo>
                <a:lnTo>
                  <a:pt x="640357" y="168909"/>
                </a:lnTo>
                <a:lnTo>
                  <a:pt x="628419" y="167639"/>
                </a:lnTo>
                <a:lnTo>
                  <a:pt x="616520" y="165099"/>
                </a:lnTo>
                <a:lnTo>
                  <a:pt x="604680" y="163829"/>
                </a:lnTo>
                <a:lnTo>
                  <a:pt x="596600" y="161289"/>
                </a:lnTo>
                <a:lnTo>
                  <a:pt x="588102" y="161289"/>
                </a:lnTo>
                <a:lnTo>
                  <a:pt x="579812" y="160019"/>
                </a:lnTo>
                <a:lnTo>
                  <a:pt x="542423" y="156209"/>
                </a:lnTo>
                <a:lnTo>
                  <a:pt x="529973" y="153669"/>
                </a:lnTo>
                <a:lnTo>
                  <a:pt x="509605" y="151129"/>
                </a:lnTo>
                <a:lnTo>
                  <a:pt x="475135" y="148589"/>
                </a:lnTo>
                <a:lnTo>
                  <a:pt x="433128" y="144779"/>
                </a:lnTo>
                <a:lnTo>
                  <a:pt x="426203" y="143509"/>
                </a:lnTo>
                <a:lnTo>
                  <a:pt x="419278" y="143509"/>
                </a:lnTo>
                <a:lnTo>
                  <a:pt x="412353" y="142239"/>
                </a:lnTo>
                <a:lnTo>
                  <a:pt x="405428" y="142239"/>
                </a:lnTo>
                <a:lnTo>
                  <a:pt x="398827" y="140969"/>
                </a:lnTo>
                <a:lnTo>
                  <a:pt x="519996" y="140969"/>
                </a:lnTo>
                <a:lnTo>
                  <a:pt x="528714" y="142239"/>
                </a:lnTo>
                <a:lnTo>
                  <a:pt x="544689" y="143509"/>
                </a:lnTo>
                <a:lnTo>
                  <a:pt x="560664" y="146049"/>
                </a:lnTo>
                <a:lnTo>
                  <a:pt x="576639" y="147319"/>
                </a:lnTo>
                <a:lnTo>
                  <a:pt x="592613" y="149859"/>
                </a:lnTo>
                <a:lnTo>
                  <a:pt x="615513" y="152399"/>
                </a:lnTo>
                <a:lnTo>
                  <a:pt x="661313" y="158749"/>
                </a:lnTo>
                <a:lnTo>
                  <a:pt x="684212" y="161289"/>
                </a:lnTo>
                <a:lnTo>
                  <a:pt x="726182" y="166369"/>
                </a:lnTo>
                <a:lnTo>
                  <a:pt x="762224" y="170179"/>
                </a:lnTo>
                <a:lnTo>
                  <a:pt x="798265" y="172719"/>
                </a:lnTo>
                <a:lnTo>
                  <a:pt x="873560" y="176529"/>
                </a:lnTo>
                <a:lnTo>
                  <a:pt x="1088142" y="176529"/>
                </a:lnTo>
                <a:lnTo>
                  <a:pt x="1085129" y="177799"/>
                </a:lnTo>
                <a:lnTo>
                  <a:pt x="1081981" y="179069"/>
                </a:lnTo>
                <a:lnTo>
                  <a:pt x="1078939" y="180339"/>
                </a:lnTo>
                <a:lnTo>
                  <a:pt x="1075791" y="181609"/>
                </a:lnTo>
                <a:lnTo>
                  <a:pt x="1035106" y="194309"/>
                </a:lnTo>
                <a:lnTo>
                  <a:pt x="1014262" y="198119"/>
                </a:lnTo>
                <a:lnTo>
                  <a:pt x="993005" y="200659"/>
                </a:lnTo>
                <a:lnTo>
                  <a:pt x="986254" y="201929"/>
                </a:lnTo>
                <a:close/>
              </a:path>
              <a:path w="1209675" h="237490">
                <a:moveTo>
                  <a:pt x="265039" y="146049"/>
                </a:moveTo>
                <a:lnTo>
                  <a:pt x="180785" y="146049"/>
                </a:lnTo>
                <a:lnTo>
                  <a:pt x="187080" y="144779"/>
                </a:lnTo>
                <a:lnTo>
                  <a:pt x="270075" y="144779"/>
                </a:lnTo>
                <a:lnTo>
                  <a:pt x="265039" y="146049"/>
                </a:lnTo>
                <a:close/>
              </a:path>
              <a:path w="1209675" h="237490">
                <a:moveTo>
                  <a:pt x="137870" y="167639"/>
                </a:moveTo>
                <a:lnTo>
                  <a:pt x="99048" y="167639"/>
                </a:lnTo>
                <a:lnTo>
                  <a:pt x="100517" y="166369"/>
                </a:lnTo>
                <a:lnTo>
                  <a:pt x="124453" y="158749"/>
                </a:lnTo>
                <a:lnTo>
                  <a:pt x="148783" y="153669"/>
                </a:lnTo>
                <a:lnTo>
                  <a:pt x="156127" y="152399"/>
                </a:lnTo>
                <a:lnTo>
                  <a:pt x="163682" y="149859"/>
                </a:lnTo>
                <a:lnTo>
                  <a:pt x="170922" y="147319"/>
                </a:lnTo>
                <a:lnTo>
                  <a:pt x="175538" y="146049"/>
                </a:lnTo>
                <a:lnTo>
                  <a:pt x="255071" y="146049"/>
                </a:lnTo>
                <a:lnTo>
                  <a:pt x="214046" y="151129"/>
                </a:lnTo>
                <a:lnTo>
                  <a:pt x="209114" y="151129"/>
                </a:lnTo>
                <a:lnTo>
                  <a:pt x="199461" y="153669"/>
                </a:lnTo>
                <a:lnTo>
                  <a:pt x="179381" y="158749"/>
                </a:lnTo>
                <a:lnTo>
                  <a:pt x="159065" y="161289"/>
                </a:lnTo>
                <a:lnTo>
                  <a:pt x="156232" y="161289"/>
                </a:lnTo>
                <a:lnTo>
                  <a:pt x="153504" y="162559"/>
                </a:lnTo>
                <a:lnTo>
                  <a:pt x="150671" y="163829"/>
                </a:lnTo>
                <a:lnTo>
                  <a:pt x="144271" y="166369"/>
                </a:lnTo>
                <a:lnTo>
                  <a:pt x="137870" y="167639"/>
                </a:lnTo>
                <a:close/>
              </a:path>
              <a:path w="1209675" h="237490">
                <a:moveTo>
                  <a:pt x="5980" y="237489"/>
                </a:moveTo>
                <a:lnTo>
                  <a:pt x="4092" y="236219"/>
                </a:lnTo>
                <a:lnTo>
                  <a:pt x="1468" y="236219"/>
                </a:lnTo>
                <a:lnTo>
                  <a:pt x="0" y="233679"/>
                </a:lnTo>
                <a:lnTo>
                  <a:pt x="104" y="229869"/>
                </a:lnTo>
                <a:lnTo>
                  <a:pt x="209" y="227329"/>
                </a:lnTo>
                <a:lnTo>
                  <a:pt x="1154" y="223519"/>
                </a:lnTo>
                <a:lnTo>
                  <a:pt x="3777" y="222249"/>
                </a:lnTo>
                <a:lnTo>
                  <a:pt x="7239" y="219709"/>
                </a:lnTo>
                <a:lnTo>
                  <a:pt x="9023" y="217169"/>
                </a:lnTo>
                <a:lnTo>
                  <a:pt x="11646" y="213359"/>
                </a:lnTo>
                <a:lnTo>
                  <a:pt x="14374" y="210819"/>
                </a:lnTo>
                <a:lnTo>
                  <a:pt x="20879" y="205739"/>
                </a:lnTo>
                <a:lnTo>
                  <a:pt x="32356" y="198119"/>
                </a:lnTo>
                <a:lnTo>
                  <a:pt x="38423" y="194309"/>
                </a:lnTo>
                <a:lnTo>
                  <a:pt x="45012" y="191769"/>
                </a:lnTo>
                <a:lnTo>
                  <a:pt x="46901" y="190499"/>
                </a:lnTo>
                <a:lnTo>
                  <a:pt x="48475" y="189229"/>
                </a:lnTo>
                <a:lnTo>
                  <a:pt x="50258" y="189229"/>
                </a:lnTo>
                <a:lnTo>
                  <a:pt x="52252" y="186689"/>
                </a:lnTo>
                <a:lnTo>
                  <a:pt x="54036" y="185419"/>
                </a:lnTo>
                <a:lnTo>
                  <a:pt x="56134" y="185419"/>
                </a:lnTo>
                <a:lnTo>
                  <a:pt x="62395" y="182879"/>
                </a:lnTo>
                <a:lnTo>
                  <a:pt x="68607" y="179069"/>
                </a:lnTo>
                <a:lnTo>
                  <a:pt x="81001" y="173989"/>
                </a:lnTo>
                <a:lnTo>
                  <a:pt x="86667" y="171449"/>
                </a:lnTo>
                <a:lnTo>
                  <a:pt x="92333" y="170179"/>
                </a:lnTo>
                <a:lnTo>
                  <a:pt x="96006" y="170179"/>
                </a:lnTo>
                <a:lnTo>
                  <a:pt x="96110" y="168909"/>
                </a:lnTo>
                <a:lnTo>
                  <a:pt x="96215" y="167639"/>
                </a:lnTo>
                <a:lnTo>
                  <a:pt x="96320" y="166369"/>
                </a:lnTo>
                <a:lnTo>
                  <a:pt x="99048" y="167639"/>
                </a:lnTo>
                <a:lnTo>
                  <a:pt x="137870" y="167639"/>
                </a:lnTo>
                <a:lnTo>
                  <a:pt x="131470" y="170179"/>
                </a:lnTo>
                <a:lnTo>
                  <a:pt x="112256" y="175259"/>
                </a:lnTo>
                <a:lnTo>
                  <a:pt x="93277" y="182879"/>
                </a:lnTo>
                <a:lnTo>
                  <a:pt x="72843" y="190499"/>
                </a:lnTo>
                <a:lnTo>
                  <a:pt x="52567" y="199389"/>
                </a:lnTo>
                <a:lnTo>
                  <a:pt x="47107" y="203199"/>
                </a:lnTo>
                <a:lnTo>
                  <a:pt x="40060" y="207009"/>
                </a:lnTo>
                <a:lnTo>
                  <a:pt x="26545" y="207009"/>
                </a:lnTo>
                <a:lnTo>
                  <a:pt x="26336" y="208279"/>
                </a:lnTo>
                <a:lnTo>
                  <a:pt x="26021" y="208279"/>
                </a:lnTo>
                <a:lnTo>
                  <a:pt x="26231" y="209549"/>
                </a:lnTo>
                <a:lnTo>
                  <a:pt x="35362" y="209549"/>
                </a:lnTo>
                <a:lnTo>
                  <a:pt x="29903" y="214629"/>
                </a:lnTo>
                <a:lnTo>
                  <a:pt x="25181" y="218439"/>
                </a:lnTo>
                <a:lnTo>
                  <a:pt x="19830" y="222249"/>
                </a:lnTo>
                <a:lnTo>
                  <a:pt x="15528" y="227329"/>
                </a:lnTo>
                <a:lnTo>
                  <a:pt x="14899" y="227329"/>
                </a:lnTo>
                <a:lnTo>
                  <a:pt x="14059" y="228599"/>
                </a:lnTo>
                <a:lnTo>
                  <a:pt x="10597" y="228599"/>
                </a:lnTo>
                <a:lnTo>
                  <a:pt x="9548" y="229869"/>
                </a:lnTo>
                <a:lnTo>
                  <a:pt x="9128" y="236219"/>
                </a:lnTo>
                <a:lnTo>
                  <a:pt x="5980" y="237489"/>
                </a:lnTo>
                <a:close/>
              </a:path>
              <a:path w="1209675" h="237490">
                <a:moveTo>
                  <a:pt x="972791" y="203199"/>
                </a:moveTo>
                <a:lnTo>
                  <a:pt x="914564" y="203199"/>
                </a:lnTo>
                <a:lnTo>
                  <a:pt x="905079" y="201929"/>
                </a:lnTo>
                <a:lnTo>
                  <a:pt x="979523" y="201929"/>
                </a:lnTo>
                <a:lnTo>
                  <a:pt x="972791" y="203199"/>
                </a:lnTo>
                <a:close/>
              </a:path>
              <a:path w="1209675" h="237490">
                <a:moveTo>
                  <a:pt x="955513" y="204469"/>
                </a:moveTo>
                <a:lnTo>
                  <a:pt x="934538" y="204469"/>
                </a:lnTo>
                <a:lnTo>
                  <a:pt x="924070" y="203199"/>
                </a:lnTo>
                <a:lnTo>
                  <a:pt x="966040" y="203199"/>
                </a:lnTo>
                <a:lnTo>
                  <a:pt x="955513" y="204469"/>
                </a:lnTo>
                <a:close/>
              </a:path>
              <a:path w="1209675" h="237490">
                <a:moveTo>
                  <a:pt x="35362" y="209549"/>
                </a:moveTo>
                <a:lnTo>
                  <a:pt x="27490" y="209549"/>
                </a:lnTo>
                <a:lnTo>
                  <a:pt x="26860" y="208279"/>
                </a:lnTo>
                <a:lnTo>
                  <a:pt x="26545" y="207009"/>
                </a:lnTo>
                <a:lnTo>
                  <a:pt x="40060" y="207009"/>
                </a:lnTo>
                <a:lnTo>
                  <a:pt x="35362" y="209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1286" y="165160"/>
            <a:ext cx="5706745" cy="1677035"/>
          </a:xfrm>
          <a:prstGeom prst="rect"/>
        </p:spPr>
        <p:txBody>
          <a:bodyPr wrap="square" lIns="0" tIns="213360" rIns="0" bIns="0" rtlCol="0" vert="horz">
            <a:spAutoFit/>
          </a:bodyPr>
          <a:lstStyle/>
          <a:p>
            <a:pPr algn="ctr" marR="41275">
              <a:lnSpc>
                <a:spcPct val="100000"/>
              </a:lnSpc>
              <a:spcBef>
                <a:spcPts val="1680"/>
              </a:spcBef>
            </a:pPr>
            <a:r>
              <a:rPr dirty="0" sz="6250" spc="270">
                <a:latin typeface="Times New Roman"/>
                <a:cs typeface="Times New Roman"/>
              </a:rPr>
              <a:t>INȉEKVISȉE</a:t>
            </a:r>
            <a:endParaRPr sz="6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2700">
                <a:latin typeface="Georgia"/>
                <a:cs typeface="Georgia"/>
              </a:rPr>
              <a:t>I</a:t>
            </a:r>
            <a:r>
              <a:rPr dirty="0" sz="2700" spc="-70">
                <a:latin typeface="Georgia"/>
                <a:cs typeface="Georgia"/>
              </a:rPr>
              <a:t> </a:t>
            </a:r>
            <a:r>
              <a:rPr dirty="0" sz="2700" spc="-85">
                <a:latin typeface="Georgia"/>
                <a:cs typeface="Georgia"/>
              </a:rPr>
              <a:t>DOCENTI</a:t>
            </a:r>
            <a:r>
              <a:rPr dirty="0" sz="2700" spc="-70">
                <a:latin typeface="Georgia"/>
                <a:cs typeface="Georgia"/>
              </a:rPr>
              <a:t> </a:t>
            </a:r>
            <a:r>
              <a:rPr dirty="0" sz="2700" spc="-100">
                <a:latin typeface="Georgia"/>
                <a:cs typeface="Georgia"/>
              </a:rPr>
              <a:t>DELLA</a:t>
            </a:r>
            <a:r>
              <a:rPr dirty="0" sz="2700" spc="-60">
                <a:latin typeface="Georgia"/>
                <a:cs typeface="Georgia"/>
              </a:rPr>
              <a:t> </a:t>
            </a:r>
            <a:r>
              <a:rPr dirty="0" sz="2700" spc="-70">
                <a:latin typeface="Georgia"/>
                <a:cs typeface="Georgia"/>
              </a:rPr>
              <a:t>NOSTRA</a:t>
            </a:r>
            <a:r>
              <a:rPr dirty="0" sz="2700" spc="-65">
                <a:latin typeface="Georgia"/>
                <a:cs typeface="Georgia"/>
              </a:rPr>
              <a:t> </a:t>
            </a:r>
            <a:r>
              <a:rPr dirty="0" sz="2700" spc="-10">
                <a:latin typeface="Georgia"/>
                <a:cs typeface="Georgia"/>
              </a:rPr>
              <a:t>SCUOLA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38300" y="4706952"/>
            <a:ext cx="2948305" cy="566356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990"/>
              </a:spcBef>
            </a:pPr>
            <a:r>
              <a:rPr dirty="0" sz="2300">
                <a:latin typeface="Cambria"/>
                <a:cs typeface="Cambria"/>
              </a:rPr>
              <a:t>Giorgio</a:t>
            </a:r>
            <a:r>
              <a:rPr dirty="0" sz="2300" spc="254">
                <a:latin typeface="Cambria"/>
                <a:cs typeface="Cambria"/>
              </a:rPr>
              <a:t> </a:t>
            </a:r>
            <a:r>
              <a:rPr dirty="0" sz="2300" spc="-10">
                <a:latin typeface="Cambria"/>
                <a:cs typeface="Cambria"/>
              </a:rPr>
              <a:t>Vighi</a:t>
            </a:r>
            <a:endParaRPr sz="2300">
              <a:latin typeface="Cambria"/>
              <a:cs typeface="Cambria"/>
            </a:endParaRPr>
          </a:p>
          <a:p>
            <a:pPr marL="12700" marR="5080">
              <a:lnSpc>
                <a:spcPct val="113599"/>
              </a:lnSpc>
              <a:spcBef>
                <a:spcPts val="245"/>
              </a:spcBef>
            </a:pPr>
            <a:r>
              <a:rPr dirty="0" sz="1100">
                <a:latin typeface="Cambria"/>
                <a:cs typeface="Cambria"/>
              </a:rPr>
              <a:t>Giorgio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Vighi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è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un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docente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musica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ma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questo </a:t>
            </a:r>
            <a:r>
              <a:rPr dirty="0" sz="1100">
                <a:latin typeface="Cambria"/>
                <a:cs typeface="Cambria"/>
              </a:rPr>
              <a:t>non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è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il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suo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unico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lavoro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infatti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ha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l’hobby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del </a:t>
            </a:r>
            <a:r>
              <a:rPr dirty="0" sz="1100">
                <a:latin typeface="Cambria"/>
                <a:cs typeface="Cambria"/>
              </a:rPr>
              <a:t>restauro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dei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mobili.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Fin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da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piccolo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sognava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di </a:t>
            </a:r>
            <a:r>
              <a:rPr dirty="0" sz="1100">
                <a:latin typeface="Cambria"/>
                <a:cs typeface="Cambria"/>
              </a:rPr>
              <a:t>fare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un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lavoro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pratico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come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il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falegname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-50">
                <a:latin typeface="Cambria"/>
                <a:cs typeface="Cambria"/>
              </a:rPr>
              <a:t>o</a:t>
            </a:r>
            <a:r>
              <a:rPr dirty="0" sz="1100" spc="-10">
                <a:latin typeface="Cambria"/>
                <a:cs typeface="Cambria"/>
              </a:rPr>
              <a:t> l’idraulico,</a:t>
            </a:r>
            <a:endParaRPr sz="1100">
              <a:latin typeface="Cambria"/>
              <a:cs typeface="Cambria"/>
            </a:endParaRPr>
          </a:p>
          <a:p>
            <a:pPr marL="12700" marR="111125">
              <a:lnSpc>
                <a:spcPct val="113599"/>
              </a:lnSpc>
            </a:pPr>
            <a:r>
              <a:rPr dirty="0" sz="1100">
                <a:latin typeface="Cambria"/>
                <a:cs typeface="Cambria"/>
              </a:rPr>
              <a:t>poi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grazie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al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suo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vicino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casa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maestro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di </a:t>
            </a:r>
            <a:r>
              <a:rPr dirty="0" sz="1100">
                <a:latin typeface="Cambria"/>
                <a:cs typeface="Cambria"/>
              </a:rPr>
              <a:t>musica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imparò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suonare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il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clarinetto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all’età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 spc="-140">
                <a:latin typeface="Cambria"/>
                <a:cs typeface="Cambria"/>
              </a:rPr>
              <a:t>12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anni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suonava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nella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banda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del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paese.</a:t>
            </a:r>
            <a:endParaRPr sz="1100">
              <a:latin typeface="Cambria"/>
              <a:cs typeface="Cambria"/>
            </a:endParaRPr>
          </a:p>
          <a:p>
            <a:pPr marL="12700" marR="155575">
              <a:lnSpc>
                <a:spcPct val="113599"/>
              </a:lnSpc>
            </a:pPr>
            <a:r>
              <a:rPr dirty="0" sz="1100">
                <a:latin typeface="Cambria"/>
                <a:cs typeface="Cambria"/>
              </a:rPr>
              <a:t>Nel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suo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percorso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studio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ha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trovato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-20">
                <a:latin typeface="Cambria"/>
                <a:cs typeface="Cambria"/>
              </a:rPr>
              <a:t>molte </a:t>
            </a:r>
            <a:r>
              <a:rPr dirty="0" sz="1100" spc="10">
                <a:latin typeface="Cambria"/>
                <a:cs typeface="Cambria"/>
              </a:rPr>
              <a:t>difficoltà,</a:t>
            </a:r>
            <a:r>
              <a:rPr dirty="0" sz="1100" spc="3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ha</a:t>
            </a:r>
            <a:r>
              <a:rPr dirty="0" sz="1100" spc="3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studiato</a:t>
            </a:r>
            <a:r>
              <a:rPr dirty="0" sz="1100" spc="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molto</a:t>
            </a:r>
            <a:r>
              <a:rPr dirty="0" sz="1100" spc="3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e</a:t>
            </a:r>
            <a:r>
              <a:rPr dirty="0" sz="1100" spc="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“non</a:t>
            </a:r>
            <a:r>
              <a:rPr dirty="0" sz="1100" spc="3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si</a:t>
            </a:r>
            <a:r>
              <a:rPr dirty="0" sz="1100" spc="3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finisce </a:t>
            </a:r>
            <a:r>
              <a:rPr dirty="0" sz="1100" spc="10">
                <a:latin typeface="Cambria"/>
                <a:cs typeface="Cambria"/>
              </a:rPr>
              <a:t>mai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di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imparare”,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le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parole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dette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dal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docente </a:t>
            </a:r>
            <a:r>
              <a:rPr dirty="0" sz="1100">
                <a:latin typeface="Cambria"/>
                <a:cs typeface="Cambria"/>
              </a:rPr>
              <a:t>per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quanto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riguarda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il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suo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lavoro.</a:t>
            </a:r>
            <a:endParaRPr sz="1100">
              <a:latin typeface="Cambria"/>
              <a:cs typeface="Cambria"/>
            </a:endParaRPr>
          </a:p>
          <a:p>
            <a:pPr marL="12700" marR="40640">
              <a:lnSpc>
                <a:spcPct val="113599"/>
              </a:lnSpc>
            </a:pPr>
            <a:r>
              <a:rPr dirty="0" sz="1100">
                <a:latin typeface="Cambria"/>
                <a:cs typeface="Cambria"/>
              </a:rPr>
              <a:t>Il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primo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giorno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nella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scuola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media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 spc="-20">
                <a:latin typeface="Cambria"/>
                <a:cs typeface="Cambria"/>
              </a:rPr>
              <a:t>Sissa </a:t>
            </a:r>
            <a:r>
              <a:rPr dirty="0" sz="1100">
                <a:latin typeface="Cambria"/>
                <a:cs typeface="Cambria"/>
              </a:rPr>
              <a:t>Trecasali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è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stato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un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giorno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studio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attesa </a:t>
            </a:r>
            <a:r>
              <a:rPr dirty="0" sz="1100">
                <a:latin typeface="Cambria"/>
                <a:cs typeface="Cambria"/>
              </a:rPr>
              <a:t>ma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si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è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subito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trovato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molto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bene;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per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lui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la </a:t>
            </a:r>
            <a:r>
              <a:rPr dirty="0" sz="1100">
                <a:latin typeface="Cambria"/>
                <a:cs typeface="Cambria"/>
              </a:rPr>
              <a:t>scuola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è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migliorabile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secondo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il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punto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 spc="-20">
                <a:latin typeface="Cambria"/>
                <a:cs typeface="Cambria"/>
              </a:rPr>
              <a:t>vista </a:t>
            </a:r>
            <a:r>
              <a:rPr dirty="0" sz="1100" spc="10">
                <a:latin typeface="Cambria"/>
                <a:cs typeface="Cambria"/>
              </a:rPr>
              <a:t>della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sua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materia,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poco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spazio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per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praticare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la </a:t>
            </a:r>
            <a:r>
              <a:rPr dirty="0" sz="1100">
                <a:latin typeface="Cambria"/>
                <a:cs typeface="Cambria"/>
              </a:rPr>
              <a:t>musica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solo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in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questi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ultimi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due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anni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c’è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 spc="-20">
                <a:latin typeface="Cambria"/>
                <a:cs typeface="Cambria"/>
              </a:rPr>
              <a:t>stata </a:t>
            </a:r>
            <a:r>
              <a:rPr dirty="0" sz="1100">
                <a:latin typeface="Cambria"/>
                <a:cs typeface="Cambria"/>
              </a:rPr>
              <a:t>la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possibilità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allestire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un’aula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dedicata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-20">
                <a:latin typeface="Cambria"/>
                <a:cs typeface="Cambria"/>
              </a:rPr>
              <a:t>alla </a:t>
            </a:r>
            <a:r>
              <a:rPr dirty="0" sz="1100" spc="-10">
                <a:latin typeface="Cambria"/>
                <a:cs typeface="Cambria"/>
              </a:rPr>
              <a:t>musica.</a:t>
            </a:r>
            <a:endParaRPr sz="1100">
              <a:latin typeface="Cambria"/>
              <a:cs typeface="Cambria"/>
            </a:endParaRPr>
          </a:p>
          <a:p>
            <a:pPr marL="12700" marR="91440">
              <a:lnSpc>
                <a:spcPct val="113599"/>
              </a:lnSpc>
            </a:pPr>
            <a:r>
              <a:rPr dirty="0" sz="1100">
                <a:latin typeface="Cambria"/>
                <a:cs typeface="Cambria"/>
              </a:rPr>
              <a:t>Un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pensiero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espresso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dal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docente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è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quello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che </a:t>
            </a:r>
            <a:r>
              <a:rPr dirty="0" sz="1100">
                <a:latin typeface="Cambria"/>
                <a:cs typeface="Cambria"/>
              </a:rPr>
              <a:t>tempo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fa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c’era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molto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più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interesse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</a:t>
            </a:r>
            <a:r>
              <a:rPr dirty="0" sz="1100" spc="6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curiosità </a:t>
            </a:r>
            <a:r>
              <a:rPr dirty="0" sz="1100">
                <a:latin typeface="Cambria"/>
                <a:cs typeface="Cambria"/>
              </a:rPr>
              <a:t>per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la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pratica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musicale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ma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oggi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molto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-20">
                <a:latin typeface="Cambria"/>
                <a:cs typeface="Cambria"/>
              </a:rPr>
              <a:t>meno </a:t>
            </a:r>
            <a:r>
              <a:rPr dirty="0" sz="1100">
                <a:latin typeface="Cambria"/>
                <a:cs typeface="Cambria"/>
              </a:rPr>
              <a:t>perché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con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internet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si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può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ascoltare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vedere </a:t>
            </a:r>
            <a:r>
              <a:rPr dirty="0" sz="1100">
                <a:latin typeface="Cambria"/>
                <a:cs typeface="Cambria"/>
              </a:rPr>
              <a:t>tutto,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dimenticando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la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gioia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la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soddisfazione </a:t>
            </a:r>
            <a:r>
              <a:rPr dirty="0" sz="1100">
                <a:latin typeface="Cambria"/>
                <a:cs typeface="Cambria"/>
              </a:rPr>
              <a:t>di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sapere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suonare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uno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strumento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da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soli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in </a:t>
            </a:r>
            <a:r>
              <a:rPr dirty="0" sz="1100" spc="-10">
                <a:latin typeface="Cambria"/>
                <a:cs typeface="Cambria"/>
              </a:rPr>
              <a:t>gruppo.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710565">
              <a:lnSpc>
                <a:spcPct val="100000"/>
              </a:lnSpc>
              <a:spcBef>
                <a:spcPts val="675"/>
              </a:spcBef>
            </a:pPr>
            <a:r>
              <a:rPr dirty="0"/>
              <a:t>Roberta</a:t>
            </a:r>
            <a:r>
              <a:rPr dirty="0" spc="235"/>
              <a:t> </a:t>
            </a:r>
            <a:r>
              <a:rPr dirty="0" spc="-10"/>
              <a:t>Andreasi</a:t>
            </a:r>
          </a:p>
          <a:p>
            <a:pPr algn="just" marL="12700" marR="5080">
              <a:lnSpc>
                <a:spcPct val="114599"/>
              </a:lnSpc>
              <a:spcBef>
                <a:spcPts val="120"/>
              </a:spcBef>
            </a:pPr>
            <a:r>
              <a:rPr dirty="0" sz="1200"/>
              <a:t>Roberta</a:t>
            </a:r>
            <a:r>
              <a:rPr dirty="0" sz="1200" spc="110"/>
              <a:t> </a:t>
            </a:r>
            <a:r>
              <a:rPr dirty="0" sz="1200"/>
              <a:t>Andreasi</a:t>
            </a:r>
            <a:r>
              <a:rPr dirty="0" sz="1200" spc="110"/>
              <a:t> </a:t>
            </a:r>
            <a:r>
              <a:rPr dirty="0" sz="1200"/>
              <a:t>è</a:t>
            </a:r>
            <a:r>
              <a:rPr dirty="0" sz="1200" spc="110"/>
              <a:t> </a:t>
            </a:r>
            <a:r>
              <a:rPr dirty="0" sz="1200"/>
              <a:t>una</a:t>
            </a:r>
            <a:r>
              <a:rPr dirty="0" sz="1200" spc="114"/>
              <a:t> </a:t>
            </a:r>
            <a:r>
              <a:rPr dirty="0" sz="1200"/>
              <a:t>docente</a:t>
            </a:r>
            <a:r>
              <a:rPr dirty="0" sz="1200" spc="110"/>
              <a:t> </a:t>
            </a:r>
            <a:r>
              <a:rPr dirty="0" sz="1200"/>
              <a:t>di</a:t>
            </a:r>
            <a:r>
              <a:rPr dirty="0" sz="1200" spc="110"/>
              <a:t> </a:t>
            </a:r>
            <a:r>
              <a:rPr dirty="0" sz="1200"/>
              <a:t>inglese,</a:t>
            </a:r>
            <a:r>
              <a:rPr dirty="0" sz="1200" spc="110"/>
              <a:t> </a:t>
            </a:r>
            <a:r>
              <a:rPr dirty="0" sz="1200"/>
              <a:t>ha</a:t>
            </a:r>
            <a:r>
              <a:rPr dirty="0" sz="1200" spc="114"/>
              <a:t> </a:t>
            </a:r>
            <a:r>
              <a:rPr dirty="0" sz="1200" spc="-10"/>
              <a:t>insegnato </a:t>
            </a:r>
            <a:r>
              <a:rPr dirty="0" sz="1200"/>
              <a:t>alle</a:t>
            </a:r>
            <a:r>
              <a:rPr dirty="0" sz="1200" spc="140"/>
              <a:t> </a:t>
            </a:r>
            <a:r>
              <a:rPr dirty="0" sz="1200"/>
              <a:t>medie,</a:t>
            </a:r>
            <a:r>
              <a:rPr dirty="0" sz="1200" spc="140"/>
              <a:t> </a:t>
            </a:r>
            <a:r>
              <a:rPr dirty="0" sz="1200"/>
              <a:t>alle</a:t>
            </a:r>
            <a:r>
              <a:rPr dirty="0" sz="1200" spc="145"/>
              <a:t> </a:t>
            </a:r>
            <a:r>
              <a:rPr dirty="0" sz="1200"/>
              <a:t>superiori</a:t>
            </a:r>
            <a:r>
              <a:rPr dirty="0" sz="1200" spc="140"/>
              <a:t> </a:t>
            </a:r>
            <a:r>
              <a:rPr dirty="0" sz="1200"/>
              <a:t>e</a:t>
            </a:r>
            <a:r>
              <a:rPr dirty="0" sz="1200" spc="145"/>
              <a:t> </a:t>
            </a:r>
            <a:r>
              <a:rPr dirty="0" sz="1200"/>
              <a:t>anche</a:t>
            </a:r>
            <a:r>
              <a:rPr dirty="0" sz="1200" spc="140"/>
              <a:t> </a:t>
            </a:r>
            <a:r>
              <a:rPr dirty="0" sz="1200"/>
              <a:t>20</a:t>
            </a:r>
            <a:r>
              <a:rPr dirty="0" sz="1200" spc="145"/>
              <a:t> </a:t>
            </a:r>
            <a:r>
              <a:rPr dirty="0" sz="1200"/>
              <a:t>anni</a:t>
            </a:r>
            <a:r>
              <a:rPr dirty="0" sz="1200" spc="140"/>
              <a:t> </a:t>
            </a:r>
            <a:r>
              <a:rPr dirty="0" sz="1200" spc="-10"/>
              <a:t>all’università. </a:t>
            </a:r>
            <a:r>
              <a:rPr dirty="0" sz="1200"/>
              <a:t>Data</a:t>
            </a:r>
            <a:r>
              <a:rPr dirty="0" sz="1200" spc="225"/>
              <a:t> </a:t>
            </a:r>
            <a:r>
              <a:rPr dirty="0" sz="1200"/>
              <a:t>la</a:t>
            </a:r>
            <a:r>
              <a:rPr dirty="0" sz="1200" spc="229"/>
              <a:t> </a:t>
            </a:r>
            <a:r>
              <a:rPr dirty="0" sz="1200"/>
              <a:t>sua</a:t>
            </a:r>
            <a:r>
              <a:rPr dirty="0" sz="1200" spc="225"/>
              <a:t> </a:t>
            </a:r>
            <a:r>
              <a:rPr dirty="0" sz="1200"/>
              <a:t>pluriennale</a:t>
            </a:r>
            <a:r>
              <a:rPr dirty="0" sz="1200" spc="229"/>
              <a:t> </a:t>
            </a:r>
            <a:r>
              <a:rPr dirty="0" sz="1200"/>
              <a:t>esperienza</a:t>
            </a:r>
            <a:r>
              <a:rPr dirty="0" sz="1200" spc="225"/>
              <a:t> </a:t>
            </a:r>
            <a:r>
              <a:rPr dirty="0" sz="1200"/>
              <a:t>conosce</a:t>
            </a:r>
            <a:r>
              <a:rPr dirty="0" sz="1200" spc="229"/>
              <a:t> </a:t>
            </a:r>
            <a:r>
              <a:rPr dirty="0" sz="1200"/>
              <a:t>bene</a:t>
            </a:r>
            <a:r>
              <a:rPr dirty="0" sz="1200" spc="225"/>
              <a:t> </a:t>
            </a:r>
            <a:r>
              <a:rPr dirty="0" sz="1200"/>
              <a:t>i</a:t>
            </a:r>
            <a:r>
              <a:rPr dirty="0" sz="1200" spc="229"/>
              <a:t> </a:t>
            </a:r>
            <a:r>
              <a:rPr dirty="0" sz="1200" spc="-20"/>
              <a:t>vari </a:t>
            </a:r>
            <a:r>
              <a:rPr dirty="0" sz="1200"/>
              <a:t>livelli</a:t>
            </a:r>
            <a:r>
              <a:rPr dirty="0" sz="1200" spc="385"/>
              <a:t> </a:t>
            </a:r>
            <a:r>
              <a:rPr dirty="0" sz="1200"/>
              <a:t>delle</a:t>
            </a:r>
            <a:r>
              <a:rPr dirty="0" sz="1200" spc="390"/>
              <a:t> </a:t>
            </a:r>
            <a:r>
              <a:rPr dirty="0" sz="1200"/>
              <a:t>scuole</a:t>
            </a:r>
            <a:r>
              <a:rPr dirty="0" sz="1200" spc="390"/>
              <a:t> </a:t>
            </a:r>
            <a:r>
              <a:rPr dirty="0" sz="1200"/>
              <a:t>e</a:t>
            </a:r>
            <a:r>
              <a:rPr dirty="0" sz="1200" spc="385"/>
              <a:t> </a:t>
            </a:r>
            <a:r>
              <a:rPr dirty="0" sz="1200"/>
              <a:t>la</a:t>
            </a:r>
            <a:r>
              <a:rPr dirty="0" sz="1200" spc="390"/>
              <a:t> </a:t>
            </a:r>
            <a:r>
              <a:rPr dirty="0" sz="1200"/>
              <a:t>lingua</a:t>
            </a:r>
            <a:r>
              <a:rPr dirty="0" sz="1200" spc="390"/>
              <a:t> </a:t>
            </a:r>
            <a:r>
              <a:rPr dirty="0" sz="1200"/>
              <a:t>inglese</a:t>
            </a:r>
            <a:r>
              <a:rPr dirty="0" sz="1200" spc="385"/>
              <a:t> </a:t>
            </a:r>
            <a:r>
              <a:rPr dirty="0" sz="1200"/>
              <a:t>in</a:t>
            </a:r>
            <a:r>
              <a:rPr dirty="0" sz="1200" spc="390"/>
              <a:t> </a:t>
            </a:r>
            <a:r>
              <a:rPr dirty="0" sz="1200"/>
              <a:t>tutte</a:t>
            </a:r>
            <a:r>
              <a:rPr dirty="0" sz="1200" spc="390"/>
              <a:t> </a:t>
            </a:r>
            <a:r>
              <a:rPr dirty="0" sz="1200"/>
              <a:t>le</a:t>
            </a:r>
            <a:r>
              <a:rPr dirty="0" sz="1200" spc="390"/>
              <a:t> </a:t>
            </a:r>
            <a:r>
              <a:rPr dirty="0" sz="1200" spc="-25"/>
              <a:t>sue </a:t>
            </a:r>
            <a:r>
              <a:rPr dirty="0" sz="1200" spc="-10"/>
              <a:t>forme.</a:t>
            </a:r>
            <a:endParaRPr sz="1200"/>
          </a:p>
          <a:p>
            <a:pPr marL="12700" marR="5080">
              <a:lnSpc>
                <a:spcPct val="114599"/>
              </a:lnSpc>
            </a:pPr>
            <a:r>
              <a:rPr dirty="0" sz="1200"/>
              <a:t>E’</a:t>
            </a:r>
            <a:r>
              <a:rPr dirty="0" sz="1200" spc="100"/>
              <a:t> </a:t>
            </a:r>
            <a:r>
              <a:rPr dirty="0" sz="1200"/>
              <a:t>sempre</a:t>
            </a:r>
            <a:r>
              <a:rPr dirty="0" sz="1200" spc="105"/>
              <a:t> </a:t>
            </a:r>
            <a:r>
              <a:rPr dirty="0" sz="1200"/>
              <a:t>stata</a:t>
            </a:r>
            <a:r>
              <a:rPr dirty="0" sz="1200" spc="100"/>
              <a:t> </a:t>
            </a:r>
            <a:r>
              <a:rPr dirty="0" sz="1200"/>
              <a:t>vocata</a:t>
            </a:r>
            <a:r>
              <a:rPr dirty="0" sz="1200" spc="105"/>
              <a:t> </a:t>
            </a:r>
            <a:r>
              <a:rPr dirty="0" sz="1200"/>
              <a:t>all’insegnamento</a:t>
            </a:r>
            <a:r>
              <a:rPr dirty="0" sz="1200" spc="100"/>
              <a:t> </a:t>
            </a:r>
            <a:r>
              <a:rPr dirty="0" sz="1200"/>
              <a:t>fin</a:t>
            </a:r>
            <a:r>
              <a:rPr dirty="0" sz="1200" spc="105"/>
              <a:t> </a:t>
            </a:r>
            <a:r>
              <a:rPr dirty="0" sz="1200"/>
              <a:t>dai</a:t>
            </a:r>
            <a:r>
              <a:rPr dirty="0" sz="1200" spc="100"/>
              <a:t> </a:t>
            </a:r>
            <a:r>
              <a:rPr dirty="0" sz="1200" spc="-165"/>
              <a:t>10</a:t>
            </a:r>
            <a:r>
              <a:rPr dirty="0" sz="1200" spc="105"/>
              <a:t> </a:t>
            </a:r>
            <a:r>
              <a:rPr dirty="0" sz="1200" spc="-10"/>
              <a:t>anni. </a:t>
            </a:r>
            <a:r>
              <a:rPr dirty="0" sz="1200"/>
              <a:t>Durante</a:t>
            </a:r>
            <a:r>
              <a:rPr dirty="0" sz="1200" spc="140"/>
              <a:t>  </a:t>
            </a:r>
            <a:r>
              <a:rPr dirty="0" sz="1200"/>
              <a:t>l’intervista</a:t>
            </a:r>
            <a:r>
              <a:rPr dirty="0" sz="1200" spc="140"/>
              <a:t>  </a:t>
            </a:r>
            <a:r>
              <a:rPr dirty="0" sz="1200"/>
              <a:t>ha</a:t>
            </a:r>
            <a:r>
              <a:rPr dirty="0" sz="1200" spc="140"/>
              <a:t>  </a:t>
            </a:r>
            <a:r>
              <a:rPr dirty="0" sz="1200"/>
              <a:t>riferito</a:t>
            </a:r>
            <a:r>
              <a:rPr dirty="0" sz="1200" spc="145"/>
              <a:t>  </a:t>
            </a:r>
            <a:r>
              <a:rPr dirty="0" sz="1200"/>
              <a:t>“ho</a:t>
            </a:r>
            <a:r>
              <a:rPr dirty="0" sz="1200" spc="140"/>
              <a:t>  </a:t>
            </a:r>
            <a:r>
              <a:rPr dirty="0" sz="1200"/>
              <a:t>avuto</a:t>
            </a:r>
            <a:r>
              <a:rPr dirty="0" sz="1200" spc="140"/>
              <a:t>  </a:t>
            </a:r>
            <a:r>
              <a:rPr dirty="0" sz="1200"/>
              <a:t>l’onore</a:t>
            </a:r>
            <a:r>
              <a:rPr dirty="0" sz="1200" spc="140"/>
              <a:t>  </a:t>
            </a:r>
            <a:r>
              <a:rPr dirty="0" sz="1200" spc="-25"/>
              <a:t>di </a:t>
            </a:r>
            <a:r>
              <a:rPr dirty="0" sz="1200"/>
              <a:t>incontrare</a:t>
            </a:r>
            <a:r>
              <a:rPr dirty="0" sz="1200" spc="355"/>
              <a:t> </a:t>
            </a:r>
            <a:r>
              <a:rPr dirty="0" sz="1200"/>
              <a:t>alcuni</a:t>
            </a:r>
            <a:r>
              <a:rPr dirty="0" sz="1200" spc="355"/>
              <a:t> </a:t>
            </a:r>
            <a:r>
              <a:rPr dirty="0" sz="1200"/>
              <a:t>Maestri</a:t>
            </a:r>
            <a:r>
              <a:rPr dirty="0" sz="1200" spc="360"/>
              <a:t> </a:t>
            </a:r>
            <a:r>
              <a:rPr dirty="0" sz="1200"/>
              <a:t>nel</a:t>
            </a:r>
            <a:r>
              <a:rPr dirty="0" sz="1200" spc="355"/>
              <a:t> </a:t>
            </a:r>
            <a:r>
              <a:rPr dirty="0" sz="1200"/>
              <a:t>mio</a:t>
            </a:r>
            <a:r>
              <a:rPr dirty="0" sz="1200" spc="355"/>
              <a:t> </a:t>
            </a:r>
            <a:r>
              <a:rPr dirty="0" sz="1200"/>
              <a:t>percorso</a:t>
            </a:r>
            <a:r>
              <a:rPr dirty="0" sz="1200" spc="360"/>
              <a:t> </a:t>
            </a:r>
            <a:r>
              <a:rPr dirty="0" sz="1200" spc="-10"/>
              <a:t>formativo </a:t>
            </a:r>
            <a:r>
              <a:rPr dirty="0" sz="1200"/>
              <a:t>che</a:t>
            </a:r>
            <a:r>
              <a:rPr dirty="0" sz="1200" spc="325"/>
              <a:t> </a:t>
            </a:r>
            <a:r>
              <a:rPr dirty="0" sz="1200"/>
              <a:t>sono</a:t>
            </a:r>
            <a:r>
              <a:rPr dirty="0" sz="1200" spc="330"/>
              <a:t> </a:t>
            </a:r>
            <a:r>
              <a:rPr dirty="0" sz="1200"/>
              <a:t>stati</a:t>
            </a:r>
            <a:r>
              <a:rPr dirty="0" sz="1200" spc="325"/>
              <a:t> </a:t>
            </a:r>
            <a:r>
              <a:rPr dirty="0" sz="1200"/>
              <a:t>per</a:t>
            </a:r>
            <a:r>
              <a:rPr dirty="0" sz="1200" spc="325"/>
              <a:t> </a:t>
            </a:r>
            <a:r>
              <a:rPr dirty="0" sz="1200"/>
              <a:t>me</a:t>
            </a:r>
            <a:r>
              <a:rPr dirty="0" sz="1200" spc="330"/>
              <a:t> </a:t>
            </a:r>
            <a:r>
              <a:rPr dirty="0" sz="1200"/>
              <a:t>fonte</a:t>
            </a:r>
            <a:r>
              <a:rPr dirty="0" sz="1200" spc="325"/>
              <a:t> </a:t>
            </a:r>
            <a:r>
              <a:rPr dirty="0" sz="1200"/>
              <a:t>di</a:t>
            </a:r>
            <a:r>
              <a:rPr dirty="0" sz="1200" spc="330"/>
              <a:t> </a:t>
            </a:r>
            <a:r>
              <a:rPr dirty="0" sz="1200"/>
              <a:t>ispirazione</a:t>
            </a:r>
            <a:r>
              <a:rPr dirty="0" sz="1200" spc="325"/>
              <a:t> </a:t>
            </a:r>
            <a:r>
              <a:rPr dirty="0" sz="1200"/>
              <a:t>ed</a:t>
            </a:r>
            <a:r>
              <a:rPr dirty="0" sz="1200" spc="330"/>
              <a:t> </a:t>
            </a:r>
            <a:r>
              <a:rPr dirty="0" sz="1200" spc="-10"/>
              <a:t>esempi </a:t>
            </a:r>
            <a:r>
              <a:rPr dirty="0" sz="1200" spc="10"/>
              <a:t>nobili</a:t>
            </a:r>
            <a:r>
              <a:rPr dirty="0" sz="1200" spc="75"/>
              <a:t> </a:t>
            </a:r>
            <a:r>
              <a:rPr dirty="0" sz="1200" spc="10"/>
              <a:t>da</a:t>
            </a:r>
            <a:r>
              <a:rPr dirty="0" sz="1200" spc="75"/>
              <a:t> </a:t>
            </a:r>
            <a:r>
              <a:rPr dirty="0" sz="1200" spc="10"/>
              <a:t>imitare,veri</a:t>
            </a:r>
            <a:r>
              <a:rPr dirty="0" sz="1200" spc="75"/>
              <a:t> </a:t>
            </a:r>
            <a:r>
              <a:rPr dirty="0" sz="1200" spc="-10"/>
              <a:t>Mentori”.</a:t>
            </a:r>
            <a:endParaRPr sz="1200"/>
          </a:p>
          <a:p>
            <a:pPr algn="just" marL="12700" marR="5080">
              <a:lnSpc>
                <a:spcPct val="114599"/>
              </a:lnSpc>
            </a:pPr>
            <a:r>
              <a:rPr dirty="0" sz="1200"/>
              <a:t>Ha</a:t>
            </a:r>
            <a:r>
              <a:rPr dirty="0" sz="1200" spc="360"/>
              <a:t> </a:t>
            </a:r>
            <a:r>
              <a:rPr dirty="0" sz="1200"/>
              <a:t>provato</a:t>
            </a:r>
            <a:r>
              <a:rPr dirty="0" sz="1200" spc="365"/>
              <a:t> </a:t>
            </a:r>
            <a:r>
              <a:rPr dirty="0" sz="1200"/>
              <a:t>autentica</a:t>
            </a:r>
            <a:r>
              <a:rPr dirty="0" sz="1200" spc="360"/>
              <a:t> </a:t>
            </a:r>
            <a:r>
              <a:rPr dirty="0" sz="1200"/>
              <a:t>passione</a:t>
            </a:r>
            <a:r>
              <a:rPr dirty="0" sz="1200" spc="365"/>
              <a:t> </a:t>
            </a:r>
            <a:r>
              <a:rPr dirty="0" sz="1200"/>
              <a:t>per</a:t>
            </a:r>
            <a:r>
              <a:rPr dirty="0" sz="1200" spc="365"/>
              <a:t> </a:t>
            </a:r>
            <a:r>
              <a:rPr dirty="0" sz="1200"/>
              <a:t>le</a:t>
            </a:r>
            <a:r>
              <a:rPr dirty="0" sz="1200" spc="360"/>
              <a:t> </a:t>
            </a:r>
            <a:r>
              <a:rPr dirty="0" sz="1200"/>
              <a:t>lingue</a:t>
            </a:r>
            <a:r>
              <a:rPr dirty="0" sz="1200" spc="365"/>
              <a:t> </a:t>
            </a:r>
            <a:r>
              <a:rPr dirty="0" sz="1200"/>
              <a:t>a</a:t>
            </a:r>
            <a:r>
              <a:rPr dirty="0" sz="1200" spc="360"/>
              <a:t> </a:t>
            </a:r>
            <a:r>
              <a:rPr dirty="0" sz="1200" spc="-10"/>
              <a:t>scuola </a:t>
            </a:r>
            <a:r>
              <a:rPr dirty="0" sz="1200"/>
              <a:t>quando</a:t>
            </a:r>
            <a:r>
              <a:rPr dirty="0" sz="1200" spc="280"/>
              <a:t> </a:t>
            </a:r>
            <a:r>
              <a:rPr dirty="0" sz="1200"/>
              <a:t>non</a:t>
            </a:r>
            <a:r>
              <a:rPr dirty="0" sz="1200" spc="285"/>
              <a:t> </a:t>
            </a:r>
            <a:r>
              <a:rPr dirty="0" sz="1200"/>
              <a:t>era</a:t>
            </a:r>
            <a:r>
              <a:rPr dirty="0" sz="1200" spc="285"/>
              <a:t> </a:t>
            </a:r>
            <a:r>
              <a:rPr dirty="0" sz="1200"/>
              <a:t>come</a:t>
            </a:r>
            <a:r>
              <a:rPr dirty="0" sz="1200" spc="280"/>
              <a:t> </a:t>
            </a:r>
            <a:r>
              <a:rPr dirty="0" sz="1200"/>
              <a:t>oggi</a:t>
            </a:r>
            <a:r>
              <a:rPr dirty="0" sz="1200" spc="285"/>
              <a:t> </a:t>
            </a:r>
            <a:r>
              <a:rPr dirty="0" sz="1200"/>
              <a:t>con</a:t>
            </a:r>
            <a:r>
              <a:rPr dirty="0" sz="1200" spc="285"/>
              <a:t> </a:t>
            </a:r>
            <a:r>
              <a:rPr dirty="0" sz="1200"/>
              <a:t>gli</a:t>
            </a:r>
            <a:r>
              <a:rPr dirty="0" sz="1200" spc="280"/>
              <a:t> </a:t>
            </a:r>
            <a:r>
              <a:rPr dirty="0" sz="1200"/>
              <a:t>audiolibri</a:t>
            </a:r>
            <a:r>
              <a:rPr dirty="0" sz="1200" spc="285"/>
              <a:t> </a:t>
            </a:r>
            <a:r>
              <a:rPr dirty="0" sz="1200"/>
              <a:t>o</a:t>
            </a:r>
            <a:r>
              <a:rPr dirty="0" sz="1200" spc="285"/>
              <a:t> </a:t>
            </a:r>
            <a:r>
              <a:rPr dirty="0" sz="1200" spc="-10"/>
              <a:t>digital </a:t>
            </a:r>
            <a:r>
              <a:rPr dirty="0" sz="1200"/>
              <a:t>book,</a:t>
            </a:r>
            <a:r>
              <a:rPr dirty="0" sz="1200" spc="185"/>
              <a:t>  </a:t>
            </a:r>
            <a:r>
              <a:rPr dirty="0" sz="1200"/>
              <a:t>c’era</a:t>
            </a:r>
            <a:r>
              <a:rPr dirty="0" sz="1200" spc="190"/>
              <a:t>  </a:t>
            </a:r>
            <a:r>
              <a:rPr dirty="0" sz="1200"/>
              <a:t>solo</a:t>
            </a:r>
            <a:r>
              <a:rPr dirty="0" sz="1200" spc="190"/>
              <a:t>  </a:t>
            </a:r>
            <a:r>
              <a:rPr dirty="0" sz="1200"/>
              <a:t>il</a:t>
            </a:r>
            <a:r>
              <a:rPr dirty="0" sz="1200" spc="190"/>
              <a:t>  </a:t>
            </a:r>
            <a:r>
              <a:rPr dirty="0" sz="1200"/>
              <a:t>docente</a:t>
            </a:r>
            <a:r>
              <a:rPr dirty="0" sz="1200" spc="185"/>
              <a:t>  </a:t>
            </a:r>
            <a:r>
              <a:rPr dirty="0" sz="1200"/>
              <a:t>di</a:t>
            </a:r>
            <a:r>
              <a:rPr dirty="0" sz="1200" spc="190"/>
              <a:t>  </a:t>
            </a:r>
            <a:r>
              <a:rPr dirty="0" sz="1200"/>
              <a:t>lingue</a:t>
            </a:r>
            <a:r>
              <a:rPr dirty="0" sz="1200" spc="190"/>
              <a:t>  </a:t>
            </a:r>
            <a:r>
              <a:rPr dirty="0" sz="1200"/>
              <a:t>tre</a:t>
            </a:r>
            <a:r>
              <a:rPr dirty="0" sz="1200" spc="190"/>
              <a:t>  </a:t>
            </a:r>
            <a:r>
              <a:rPr dirty="0" sz="1200"/>
              <a:t>ore</a:t>
            </a:r>
            <a:r>
              <a:rPr dirty="0" sz="1200" spc="190"/>
              <a:t>  </a:t>
            </a:r>
            <a:r>
              <a:rPr dirty="0" sz="1200" spc="-20"/>
              <a:t>alla </a:t>
            </a:r>
            <a:r>
              <a:rPr dirty="0" sz="1200" spc="-10"/>
              <a:t>settimana.</a:t>
            </a:r>
            <a:endParaRPr sz="1200"/>
          </a:p>
          <a:p>
            <a:pPr algn="just" marL="12700" marR="5080">
              <a:lnSpc>
                <a:spcPct val="114599"/>
              </a:lnSpc>
            </a:pPr>
            <a:r>
              <a:rPr dirty="0" sz="1200"/>
              <a:t>Il</a:t>
            </a:r>
            <a:r>
              <a:rPr dirty="0" sz="1200" spc="114"/>
              <a:t> </a:t>
            </a:r>
            <a:r>
              <a:rPr dirty="0" sz="1200"/>
              <a:t>suo</a:t>
            </a:r>
            <a:r>
              <a:rPr dirty="0" sz="1200" spc="120"/>
              <a:t> </a:t>
            </a:r>
            <a:r>
              <a:rPr dirty="0" sz="1200"/>
              <a:t>percorso</a:t>
            </a:r>
            <a:r>
              <a:rPr dirty="0" sz="1200" spc="120"/>
              <a:t> </a:t>
            </a:r>
            <a:r>
              <a:rPr dirty="0" sz="1200"/>
              <a:t>universitario</a:t>
            </a:r>
            <a:r>
              <a:rPr dirty="0" sz="1200" spc="120"/>
              <a:t> </a:t>
            </a:r>
            <a:r>
              <a:rPr dirty="0" sz="1200"/>
              <a:t>è</a:t>
            </a:r>
            <a:r>
              <a:rPr dirty="0" sz="1200" spc="120"/>
              <a:t> </a:t>
            </a:r>
            <a:r>
              <a:rPr dirty="0" sz="1200"/>
              <a:t>stato</a:t>
            </a:r>
            <a:r>
              <a:rPr dirty="0" sz="1200" spc="120"/>
              <a:t> </a:t>
            </a:r>
            <a:r>
              <a:rPr dirty="0" sz="1200"/>
              <a:t>di</a:t>
            </a:r>
            <a:r>
              <a:rPr dirty="0" sz="1200" spc="120"/>
              <a:t> </a:t>
            </a:r>
            <a:r>
              <a:rPr dirty="0" sz="1200"/>
              <a:t>4</a:t>
            </a:r>
            <a:r>
              <a:rPr dirty="0" sz="1200" spc="114"/>
              <a:t> </a:t>
            </a:r>
            <a:r>
              <a:rPr dirty="0" sz="1200"/>
              <a:t>anni</a:t>
            </a:r>
            <a:r>
              <a:rPr dirty="0" sz="1200" spc="120"/>
              <a:t> </a:t>
            </a:r>
            <a:r>
              <a:rPr dirty="0" sz="1200"/>
              <a:t>più</a:t>
            </a:r>
            <a:r>
              <a:rPr dirty="0" sz="1200" spc="120"/>
              <a:t> </a:t>
            </a:r>
            <a:r>
              <a:rPr dirty="0" sz="1200" spc="-10"/>
              <a:t>alcuni </a:t>
            </a:r>
            <a:r>
              <a:rPr dirty="0" sz="1200"/>
              <a:t>concorsi</a:t>
            </a:r>
            <a:r>
              <a:rPr dirty="0" sz="1200" spc="100"/>
              <a:t> </a:t>
            </a:r>
            <a:r>
              <a:rPr dirty="0" sz="1200"/>
              <a:t>e</a:t>
            </a:r>
            <a:r>
              <a:rPr dirty="0" sz="1200" spc="100"/>
              <a:t> </a:t>
            </a:r>
            <a:r>
              <a:rPr dirty="0" sz="1200" spc="-10"/>
              <a:t>certificazioni.</a:t>
            </a:r>
            <a:endParaRPr sz="1200"/>
          </a:p>
          <a:p>
            <a:pPr algn="just" marL="12700" marR="5080">
              <a:lnSpc>
                <a:spcPct val="114599"/>
              </a:lnSpc>
            </a:pPr>
            <a:r>
              <a:rPr dirty="0" sz="1200"/>
              <a:t>Il</a:t>
            </a:r>
            <a:r>
              <a:rPr dirty="0" sz="1200" spc="105"/>
              <a:t> </a:t>
            </a:r>
            <a:r>
              <a:rPr dirty="0" sz="1200"/>
              <a:t>suo</a:t>
            </a:r>
            <a:r>
              <a:rPr dirty="0" sz="1200" spc="110"/>
              <a:t> </a:t>
            </a:r>
            <a:r>
              <a:rPr dirty="0" sz="1200"/>
              <a:t>primo</a:t>
            </a:r>
            <a:r>
              <a:rPr dirty="0" sz="1200" spc="110"/>
              <a:t> </a:t>
            </a:r>
            <a:r>
              <a:rPr dirty="0" sz="1200"/>
              <a:t>giorno</a:t>
            </a:r>
            <a:r>
              <a:rPr dirty="0" sz="1200" spc="110"/>
              <a:t> </a:t>
            </a:r>
            <a:r>
              <a:rPr dirty="0" sz="1200"/>
              <a:t>di</a:t>
            </a:r>
            <a:r>
              <a:rPr dirty="0" sz="1200" spc="110"/>
              <a:t> </a:t>
            </a:r>
            <a:r>
              <a:rPr dirty="0" sz="1200"/>
              <a:t>lavoro</a:t>
            </a:r>
            <a:r>
              <a:rPr dirty="0" sz="1200" spc="105"/>
              <a:t> </a:t>
            </a:r>
            <a:r>
              <a:rPr dirty="0" sz="1200"/>
              <a:t>nella</a:t>
            </a:r>
            <a:r>
              <a:rPr dirty="0" sz="1200" spc="110"/>
              <a:t> </a:t>
            </a:r>
            <a:r>
              <a:rPr dirty="0" sz="1200"/>
              <a:t>scuola</a:t>
            </a:r>
            <a:r>
              <a:rPr dirty="0" sz="1200" spc="110"/>
              <a:t> </a:t>
            </a:r>
            <a:r>
              <a:rPr dirty="0" sz="1200"/>
              <a:t>media</a:t>
            </a:r>
            <a:r>
              <a:rPr dirty="0" sz="1200" spc="110"/>
              <a:t> </a:t>
            </a:r>
            <a:r>
              <a:rPr dirty="0" sz="1200"/>
              <a:t>di</a:t>
            </a:r>
            <a:r>
              <a:rPr dirty="0" sz="1200" spc="110"/>
              <a:t> </a:t>
            </a:r>
            <a:r>
              <a:rPr dirty="0" sz="1200" spc="-10"/>
              <a:t>Sissa </a:t>
            </a:r>
            <a:r>
              <a:rPr dirty="0" sz="1200"/>
              <a:t>Trecasali</a:t>
            </a:r>
            <a:r>
              <a:rPr dirty="0" sz="1200" spc="150"/>
              <a:t> </a:t>
            </a:r>
            <a:r>
              <a:rPr dirty="0" sz="1200"/>
              <a:t>per</a:t>
            </a:r>
            <a:r>
              <a:rPr dirty="0" sz="1200" spc="150"/>
              <a:t> </a:t>
            </a:r>
            <a:r>
              <a:rPr dirty="0" sz="1200"/>
              <a:t>lei</a:t>
            </a:r>
            <a:r>
              <a:rPr dirty="0" sz="1200" spc="155"/>
              <a:t> </a:t>
            </a:r>
            <a:r>
              <a:rPr dirty="0" sz="1200"/>
              <a:t>è</a:t>
            </a:r>
            <a:r>
              <a:rPr dirty="0" sz="1200" spc="150"/>
              <a:t> </a:t>
            </a:r>
            <a:r>
              <a:rPr dirty="0" sz="1200"/>
              <a:t>stato</a:t>
            </a:r>
            <a:r>
              <a:rPr dirty="0" sz="1200" spc="150"/>
              <a:t> </a:t>
            </a:r>
            <a:r>
              <a:rPr dirty="0" sz="1200"/>
              <a:t>emozionante</a:t>
            </a:r>
            <a:r>
              <a:rPr dirty="0" sz="1200" spc="155"/>
              <a:t> </a:t>
            </a:r>
            <a:r>
              <a:rPr dirty="0" sz="1200"/>
              <a:t>e</a:t>
            </a:r>
            <a:r>
              <a:rPr dirty="0" sz="1200" spc="150"/>
              <a:t> </a:t>
            </a:r>
            <a:r>
              <a:rPr dirty="0" sz="1200"/>
              <a:t>ha</a:t>
            </a:r>
            <a:r>
              <a:rPr dirty="0" sz="1200" spc="150"/>
              <a:t> </a:t>
            </a:r>
            <a:r>
              <a:rPr dirty="0" sz="1200"/>
              <a:t>subito</a:t>
            </a:r>
            <a:r>
              <a:rPr dirty="0" sz="1200" spc="155"/>
              <a:t> </a:t>
            </a:r>
            <a:r>
              <a:rPr dirty="0" sz="1200" spc="-10"/>
              <a:t>capito </a:t>
            </a:r>
            <a:r>
              <a:rPr dirty="0" sz="1200"/>
              <a:t>che</a:t>
            </a:r>
            <a:r>
              <a:rPr dirty="0" sz="1200" spc="204"/>
              <a:t> </a:t>
            </a:r>
            <a:r>
              <a:rPr dirty="0" sz="1200"/>
              <a:t>quella</a:t>
            </a:r>
            <a:r>
              <a:rPr dirty="0" sz="1200" spc="204"/>
              <a:t> </a:t>
            </a:r>
            <a:r>
              <a:rPr dirty="0" sz="1200"/>
              <a:t>sarebbe</a:t>
            </a:r>
            <a:r>
              <a:rPr dirty="0" sz="1200" spc="204"/>
              <a:t> </a:t>
            </a:r>
            <a:r>
              <a:rPr dirty="0" sz="1200"/>
              <a:t>stata</a:t>
            </a:r>
            <a:r>
              <a:rPr dirty="0" sz="1200" spc="204"/>
              <a:t> </a:t>
            </a:r>
            <a:r>
              <a:rPr dirty="0" sz="1200"/>
              <a:t>la</a:t>
            </a:r>
            <a:r>
              <a:rPr dirty="0" sz="1200" spc="204"/>
              <a:t> </a:t>
            </a:r>
            <a:r>
              <a:rPr dirty="0" sz="1200"/>
              <a:t>sua</a:t>
            </a:r>
            <a:r>
              <a:rPr dirty="0" sz="1200" spc="204"/>
              <a:t> </a:t>
            </a:r>
            <a:r>
              <a:rPr dirty="0" sz="1200"/>
              <a:t>scuola</a:t>
            </a:r>
            <a:r>
              <a:rPr dirty="0" sz="1200" spc="204"/>
              <a:t> </a:t>
            </a:r>
            <a:r>
              <a:rPr dirty="0" sz="1200"/>
              <a:t>per</a:t>
            </a:r>
            <a:r>
              <a:rPr dirty="0" sz="1200" spc="204"/>
              <a:t> </a:t>
            </a:r>
            <a:r>
              <a:rPr dirty="0" sz="1200"/>
              <a:t>sempre</a:t>
            </a:r>
            <a:r>
              <a:rPr dirty="0" sz="1200" spc="210"/>
              <a:t> </a:t>
            </a:r>
            <a:r>
              <a:rPr dirty="0" sz="1200"/>
              <a:t>ed</a:t>
            </a:r>
            <a:r>
              <a:rPr dirty="0" sz="1200" spc="204"/>
              <a:t> </a:t>
            </a:r>
            <a:r>
              <a:rPr dirty="0" sz="1200" spc="-50"/>
              <a:t>è </a:t>
            </a:r>
            <a:r>
              <a:rPr dirty="0" sz="1200"/>
              <a:t>per</a:t>
            </a:r>
            <a:r>
              <a:rPr dirty="0" sz="1200" spc="60"/>
              <a:t> </a:t>
            </a:r>
            <a:r>
              <a:rPr dirty="0" sz="1200"/>
              <a:t>questo</a:t>
            </a:r>
            <a:r>
              <a:rPr dirty="0" sz="1200" spc="60"/>
              <a:t> </a:t>
            </a:r>
            <a:r>
              <a:rPr dirty="0" sz="1200"/>
              <a:t>che</a:t>
            </a:r>
            <a:r>
              <a:rPr dirty="0" sz="1200" spc="60"/>
              <a:t> </a:t>
            </a:r>
            <a:r>
              <a:rPr dirty="0" sz="1200"/>
              <a:t>da</a:t>
            </a:r>
            <a:r>
              <a:rPr dirty="0" sz="1200" spc="60"/>
              <a:t> </a:t>
            </a:r>
            <a:r>
              <a:rPr dirty="0" sz="1200" spc="-165"/>
              <a:t>18</a:t>
            </a:r>
            <a:r>
              <a:rPr dirty="0" sz="1200" spc="65"/>
              <a:t> </a:t>
            </a:r>
            <a:r>
              <a:rPr dirty="0" sz="1200"/>
              <a:t>anni</a:t>
            </a:r>
            <a:r>
              <a:rPr dirty="0" sz="1200" spc="60"/>
              <a:t> </a:t>
            </a:r>
            <a:r>
              <a:rPr dirty="0" sz="1200"/>
              <a:t>ci</a:t>
            </a:r>
            <a:r>
              <a:rPr dirty="0" sz="1200" spc="60"/>
              <a:t> </a:t>
            </a:r>
            <a:r>
              <a:rPr dirty="0" sz="1200" spc="-10"/>
              <a:t>insegna.</a:t>
            </a:r>
            <a:endParaRPr sz="1200"/>
          </a:p>
        </p:txBody>
      </p:sp>
      <p:sp>
        <p:nvSpPr>
          <p:cNvPr id="9" name="object 9" descr=""/>
          <p:cNvSpPr txBox="1"/>
          <p:nvPr/>
        </p:nvSpPr>
        <p:spPr>
          <a:xfrm>
            <a:off x="187364" y="9620531"/>
            <a:ext cx="1629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latin typeface="Cambria"/>
                <a:cs typeface="Cambria"/>
              </a:rPr>
              <a:t>La</a:t>
            </a:r>
            <a:r>
              <a:rPr dirty="0" sz="1200" spc="55">
                <a:latin typeface="Cambria"/>
                <a:cs typeface="Cambria"/>
              </a:rPr>
              <a:t> </a:t>
            </a:r>
            <a:r>
              <a:rPr dirty="0" sz="1200" spc="10">
                <a:latin typeface="Cambria"/>
                <a:cs typeface="Cambria"/>
              </a:rPr>
              <a:t>prof.ssa</a:t>
            </a:r>
            <a:r>
              <a:rPr dirty="0" sz="1200" spc="6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R.</a:t>
            </a:r>
            <a:r>
              <a:rPr dirty="0" sz="1200" spc="60">
                <a:latin typeface="Cambria"/>
                <a:cs typeface="Cambria"/>
              </a:rPr>
              <a:t> </a:t>
            </a:r>
            <a:r>
              <a:rPr dirty="0" sz="1200" spc="-10">
                <a:latin typeface="Cambria"/>
                <a:cs typeface="Cambria"/>
              </a:rPr>
              <a:t>Andreasi.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04846" y="874623"/>
            <a:ext cx="1213485" cy="212090"/>
          </a:xfrm>
          <a:custGeom>
            <a:avLst/>
            <a:gdLst/>
            <a:ahLst/>
            <a:cxnLst/>
            <a:rect l="l" t="t" r="r" b="b"/>
            <a:pathLst>
              <a:path w="1213485" h="212090">
                <a:moveTo>
                  <a:pt x="240229" y="13048"/>
                </a:moveTo>
                <a:lnTo>
                  <a:pt x="307925" y="14535"/>
                </a:lnTo>
                <a:lnTo>
                  <a:pt x="326856" y="17491"/>
                </a:lnTo>
                <a:lnTo>
                  <a:pt x="336374" y="17701"/>
                </a:lnTo>
                <a:lnTo>
                  <a:pt x="345854" y="19179"/>
                </a:lnTo>
                <a:lnTo>
                  <a:pt x="364774" y="20865"/>
                </a:lnTo>
                <a:lnTo>
                  <a:pt x="379222" y="22453"/>
                </a:lnTo>
                <a:lnTo>
                  <a:pt x="386432" y="23881"/>
                </a:lnTo>
                <a:lnTo>
                  <a:pt x="393670" y="24040"/>
                </a:lnTo>
                <a:lnTo>
                  <a:pt x="434364" y="30016"/>
                </a:lnTo>
                <a:lnTo>
                  <a:pt x="454184" y="34262"/>
                </a:lnTo>
                <a:lnTo>
                  <a:pt x="493839" y="40214"/>
                </a:lnTo>
                <a:lnTo>
                  <a:pt x="513599" y="44459"/>
                </a:lnTo>
                <a:lnTo>
                  <a:pt x="313766" y="40069"/>
                </a:lnTo>
                <a:lnTo>
                  <a:pt x="300976" y="41059"/>
                </a:lnTo>
                <a:lnTo>
                  <a:pt x="288195" y="40778"/>
                </a:lnTo>
                <a:lnTo>
                  <a:pt x="249895" y="43748"/>
                </a:lnTo>
                <a:lnTo>
                  <a:pt x="212259" y="50543"/>
                </a:lnTo>
                <a:lnTo>
                  <a:pt x="173494" y="63664"/>
                </a:lnTo>
                <a:lnTo>
                  <a:pt x="136454" y="80635"/>
                </a:lnTo>
                <a:lnTo>
                  <a:pt x="123146" y="89235"/>
                </a:lnTo>
                <a:lnTo>
                  <a:pt x="116034" y="92889"/>
                </a:lnTo>
                <a:lnTo>
                  <a:pt x="78945" y="126373"/>
                </a:lnTo>
                <a:lnTo>
                  <a:pt x="57055" y="157650"/>
                </a:lnTo>
                <a:lnTo>
                  <a:pt x="44325" y="199290"/>
                </a:lnTo>
                <a:lnTo>
                  <a:pt x="43088" y="203074"/>
                </a:lnTo>
                <a:lnTo>
                  <a:pt x="41116" y="206842"/>
                </a:lnTo>
                <a:lnTo>
                  <a:pt x="38619" y="210598"/>
                </a:lnTo>
                <a:lnTo>
                  <a:pt x="34815" y="211784"/>
                </a:lnTo>
                <a:lnTo>
                  <a:pt x="30018" y="210409"/>
                </a:lnTo>
                <a:lnTo>
                  <a:pt x="3073" y="175519"/>
                </a:lnTo>
                <a:lnTo>
                  <a:pt x="0" y="162748"/>
                </a:lnTo>
                <a:lnTo>
                  <a:pt x="55" y="160209"/>
                </a:lnTo>
                <a:lnTo>
                  <a:pt x="636" y="157681"/>
                </a:lnTo>
                <a:lnTo>
                  <a:pt x="2167" y="150092"/>
                </a:lnTo>
                <a:lnTo>
                  <a:pt x="1914" y="142465"/>
                </a:lnTo>
                <a:lnTo>
                  <a:pt x="7061" y="137497"/>
                </a:lnTo>
                <a:lnTo>
                  <a:pt x="9420" y="131197"/>
                </a:lnTo>
                <a:lnTo>
                  <a:pt x="12742" y="124919"/>
                </a:lnTo>
                <a:lnTo>
                  <a:pt x="20284" y="113652"/>
                </a:lnTo>
                <a:lnTo>
                  <a:pt x="24542" y="106123"/>
                </a:lnTo>
                <a:lnTo>
                  <a:pt x="30318" y="101169"/>
                </a:lnTo>
                <a:lnTo>
                  <a:pt x="35598" y="94933"/>
                </a:lnTo>
                <a:lnTo>
                  <a:pt x="43225" y="86209"/>
                </a:lnTo>
                <a:lnTo>
                  <a:pt x="51354" y="78766"/>
                </a:lnTo>
                <a:lnTo>
                  <a:pt x="59968" y="72603"/>
                </a:lnTo>
                <a:lnTo>
                  <a:pt x="69101" y="65182"/>
                </a:lnTo>
                <a:lnTo>
                  <a:pt x="112159" y="41992"/>
                </a:lnTo>
                <a:lnTo>
                  <a:pt x="130535" y="34774"/>
                </a:lnTo>
                <a:lnTo>
                  <a:pt x="133605" y="33571"/>
                </a:lnTo>
                <a:lnTo>
                  <a:pt x="136780" y="32371"/>
                </a:lnTo>
                <a:lnTo>
                  <a:pt x="177733" y="20567"/>
                </a:lnTo>
                <a:lnTo>
                  <a:pt x="198656" y="17216"/>
                </a:lnTo>
                <a:lnTo>
                  <a:pt x="219964" y="15143"/>
                </a:lnTo>
                <a:lnTo>
                  <a:pt x="226741" y="14022"/>
                </a:lnTo>
                <a:lnTo>
                  <a:pt x="233471" y="14170"/>
                </a:lnTo>
                <a:lnTo>
                  <a:pt x="240229" y="13048"/>
                </a:lnTo>
                <a:close/>
              </a:path>
              <a:path w="1213485" h="212090">
                <a:moveTo>
                  <a:pt x="832670" y="95929"/>
                </a:moveTo>
                <a:lnTo>
                  <a:pt x="884805" y="97074"/>
                </a:lnTo>
                <a:lnTo>
                  <a:pt x="875546" y="98141"/>
                </a:lnTo>
                <a:lnTo>
                  <a:pt x="871007" y="99312"/>
                </a:lnTo>
                <a:lnTo>
                  <a:pt x="866420" y="97941"/>
                </a:lnTo>
                <a:lnTo>
                  <a:pt x="837363" y="97303"/>
                </a:lnTo>
                <a:lnTo>
                  <a:pt x="832670" y="95929"/>
                </a:lnTo>
                <a:close/>
              </a:path>
              <a:path w="1213485" h="212090">
                <a:moveTo>
                  <a:pt x="853202" y="97651"/>
                </a:moveTo>
                <a:lnTo>
                  <a:pt x="866420" y="97941"/>
                </a:lnTo>
                <a:lnTo>
                  <a:pt x="859888" y="99068"/>
                </a:lnTo>
                <a:lnTo>
                  <a:pt x="853202" y="97651"/>
                </a:lnTo>
                <a:close/>
              </a:path>
              <a:path w="1213485" h="212090">
                <a:moveTo>
                  <a:pt x="884805" y="97074"/>
                </a:moveTo>
                <a:lnTo>
                  <a:pt x="908722" y="97600"/>
                </a:lnTo>
                <a:lnTo>
                  <a:pt x="901351" y="98708"/>
                </a:lnTo>
                <a:lnTo>
                  <a:pt x="889498" y="98448"/>
                </a:lnTo>
                <a:lnTo>
                  <a:pt x="884805" y="97074"/>
                </a:lnTo>
                <a:close/>
              </a:path>
              <a:path w="1213485" h="212090">
                <a:moveTo>
                  <a:pt x="812162" y="95479"/>
                </a:moveTo>
                <a:lnTo>
                  <a:pt x="829628" y="95862"/>
                </a:lnTo>
                <a:lnTo>
                  <a:pt x="820867" y="96940"/>
                </a:lnTo>
                <a:lnTo>
                  <a:pt x="812162" y="95479"/>
                </a:lnTo>
                <a:close/>
              </a:path>
              <a:path w="1213485" h="212090">
                <a:moveTo>
                  <a:pt x="931422" y="86666"/>
                </a:moveTo>
                <a:lnTo>
                  <a:pt x="1021845" y="88652"/>
                </a:lnTo>
                <a:lnTo>
                  <a:pt x="995051" y="91874"/>
                </a:lnTo>
                <a:lnTo>
                  <a:pt x="968151" y="96365"/>
                </a:lnTo>
                <a:lnTo>
                  <a:pt x="942159" y="98334"/>
                </a:lnTo>
                <a:lnTo>
                  <a:pt x="794697" y="95095"/>
                </a:lnTo>
                <a:lnTo>
                  <a:pt x="781429" y="93533"/>
                </a:lnTo>
                <a:lnTo>
                  <a:pt x="768133" y="93241"/>
                </a:lnTo>
                <a:lnTo>
                  <a:pt x="733624" y="89942"/>
                </a:lnTo>
                <a:lnTo>
                  <a:pt x="725575" y="88495"/>
                </a:lnTo>
                <a:lnTo>
                  <a:pt x="700245" y="85398"/>
                </a:lnTo>
                <a:lnTo>
                  <a:pt x="922526" y="90281"/>
                </a:lnTo>
                <a:lnTo>
                  <a:pt x="927617" y="87853"/>
                </a:lnTo>
                <a:lnTo>
                  <a:pt x="931422" y="86666"/>
                </a:lnTo>
                <a:close/>
              </a:path>
              <a:path w="1213485" h="212090">
                <a:moveTo>
                  <a:pt x="911855" y="88777"/>
                </a:moveTo>
                <a:lnTo>
                  <a:pt x="918463" y="88922"/>
                </a:lnTo>
                <a:lnTo>
                  <a:pt x="922526" y="90281"/>
                </a:lnTo>
                <a:lnTo>
                  <a:pt x="904413" y="89883"/>
                </a:lnTo>
                <a:lnTo>
                  <a:pt x="911855" y="88777"/>
                </a:lnTo>
                <a:close/>
              </a:path>
              <a:path w="1213485" h="212090">
                <a:moveTo>
                  <a:pt x="313766" y="40069"/>
                </a:moveTo>
                <a:lnTo>
                  <a:pt x="521291" y="44628"/>
                </a:lnTo>
                <a:lnTo>
                  <a:pt x="528898" y="47336"/>
                </a:lnTo>
                <a:lnTo>
                  <a:pt x="544118" y="50211"/>
                </a:lnTo>
                <a:lnTo>
                  <a:pt x="549363" y="50326"/>
                </a:lnTo>
                <a:lnTo>
                  <a:pt x="559930" y="51829"/>
                </a:lnTo>
                <a:lnTo>
                  <a:pt x="571829" y="54631"/>
                </a:lnTo>
                <a:lnTo>
                  <a:pt x="583737" y="56162"/>
                </a:lnTo>
                <a:lnTo>
                  <a:pt x="595577" y="58963"/>
                </a:lnTo>
                <a:lnTo>
                  <a:pt x="607387" y="60493"/>
                </a:lnTo>
                <a:lnTo>
                  <a:pt x="615408" y="63210"/>
                </a:lnTo>
                <a:lnTo>
                  <a:pt x="623905" y="63396"/>
                </a:lnTo>
                <a:lnTo>
                  <a:pt x="632164" y="64848"/>
                </a:lnTo>
                <a:lnTo>
                  <a:pt x="669461" y="69478"/>
                </a:lnTo>
                <a:lnTo>
                  <a:pt x="681852" y="72291"/>
                </a:lnTo>
                <a:lnTo>
                  <a:pt x="702160" y="75278"/>
                </a:lnTo>
                <a:lnTo>
                  <a:pt x="736565" y="78574"/>
                </a:lnTo>
                <a:lnTo>
                  <a:pt x="778479" y="83306"/>
                </a:lnTo>
                <a:lnTo>
                  <a:pt x="785374" y="84728"/>
                </a:lnTo>
                <a:lnTo>
                  <a:pt x="799221" y="85032"/>
                </a:lnTo>
                <a:lnTo>
                  <a:pt x="812687" y="87868"/>
                </a:lnTo>
                <a:lnTo>
                  <a:pt x="691548" y="85207"/>
                </a:lnTo>
                <a:lnTo>
                  <a:pt x="682860" y="83746"/>
                </a:lnTo>
                <a:lnTo>
                  <a:pt x="666917" y="82126"/>
                </a:lnTo>
                <a:lnTo>
                  <a:pt x="651001" y="79235"/>
                </a:lnTo>
                <a:lnTo>
                  <a:pt x="635058" y="77615"/>
                </a:lnTo>
                <a:lnTo>
                  <a:pt x="619143" y="74725"/>
                </a:lnTo>
                <a:lnTo>
                  <a:pt x="596305" y="71682"/>
                </a:lnTo>
                <a:lnTo>
                  <a:pt x="550656" y="64328"/>
                </a:lnTo>
                <a:lnTo>
                  <a:pt x="527817" y="61286"/>
                </a:lnTo>
                <a:lnTo>
                  <a:pt x="485969" y="55285"/>
                </a:lnTo>
                <a:lnTo>
                  <a:pt x="450020" y="50684"/>
                </a:lnTo>
                <a:lnTo>
                  <a:pt x="414043" y="47353"/>
                </a:lnTo>
                <a:lnTo>
                  <a:pt x="389046" y="44264"/>
                </a:lnTo>
                <a:lnTo>
                  <a:pt x="363972" y="42443"/>
                </a:lnTo>
                <a:lnTo>
                  <a:pt x="338850" y="41891"/>
                </a:lnTo>
                <a:lnTo>
                  <a:pt x="313766" y="40069"/>
                </a:lnTo>
                <a:close/>
              </a:path>
              <a:path w="1213485" h="212090">
                <a:moveTo>
                  <a:pt x="946555" y="85728"/>
                </a:moveTo>
                <a:lnTo>
                  <a:pt x="1030789" y="87578"/>
                </a:lnTo>
                <a:lnTo>
                  <a:pt x="1024467" y="88710"/>
                </a:lnTo>
                <a:lnTo>
                  <a:pt x="941492" y="86887"/>
                </a:lnTo>
                <a:lnTo>
                  <a:pt x="946555" y="85728"/>
                </a:lnTo>
                <a:close/>
              </a:path>
              <a:path w="1213485" h="212090">
                <a:moveTo>
                  <a:pt x="1074167" y="66936"/>
                </a:moveTo>
                <a:lnTo>
                  <a:pt x="1112980" y="67789"/>
                </a:lnTo>
                <a:lnTo>
                  <a:pt x="1111483" y="69026"/>
                </a:lnTo>
                <a:lnTo>
                  <a:pt x="1099448" y="71302"/>
                </a:lnTo>
                <a:lnTo>
                  <a:pt x="1075281" y="78393"/>
                </a:lnTo>
                <a:lnTo>
                  <a:pt x="1062951" y="80663"/>
                </a:lnTo>
                <a:lnTo>
                  <a:pt x="1047999" y="82875"/>
                </a:lnTo>
                <a:lnTo>
                  <a:pt x="1040705" y="85256"/>
                </a:lnTo>
                <a:lnTo>
                  <a:pt x="1036034" y="87694"/>
                </a:lnTo>
                <a:lnTo>
                  <a:pt x="956520" y="85947"/>
                </a:lnTo>
                <a:lnTo>
                  <a:pt x="997648" y="81769"/>
                </a:lnTo>
                <a:lnTo>
                  <a:pt x="1002578" y="81877"/>
                </a:lnTo>
                <a:lnTo>
                  <a:pt x="1012284" y="79550"/>
                </a:lnTo>
                <a:lnTo>
                  <a:pt x="1032471" y="74912"/>
                </a:lnTo>
                <a:lnTo>
                  <a:pt x="1052838" y="72819"/>
                </a:lnTo>
                <a:lnTo>
                  <a:pt x="1055670" y="72881"/>
                </a:lnTo>
                <a:lnTo>
                  <a:pt x="1058425" y="71671"/>
                </a:lnTo>
                <a:lnTo>
                  <a:pt x="1061286" y="70464"/>
                </a:lnTo>
                <a:lnTo>
                  <a:pt x="1067740" y="68065"/>
                </a:lnTo>
                <a:lnTo>
                  <a:pt x="1074167" y="66936"/>
                </a:lnTo>
                <a:close/>
              </a:path>
              <a:path w="1213485" h="212090">
                <a:moveTo>
                  <a:pt x="1084491" y="63352"/>
                </a:moveTo>
                <a:lnTo>
                  <a:pt x="1113798" y="63996"/>
                </a:lnTo>
                <a:lnTo>
                  <a:pt x="1114294" y="65277"/>
                </a:lnTo>
                <a:lnTo>
                  <a:pt x="1116078" y="65316"/>
                </a:lnTo>
                <a:lnTo>
                  <a:pt x="1115945" y="66583"/>
                </a:lnTo>
                <a:lnTo>
                  <a:pt x="1115812" y="67851"/>
                </a:lnTo>
                <a:lnTo>
                  <a:pt x="1115679" y="69118"/>
                </a:lnTo>
                <a:lnTo>
                  <a:pt x="1112980" y="67789"/>
                </a:lnTo>
                <a:lnTo>
                  <a:pt x="1074167" y="66936"/>
                </a:lnTo>
                <a:lnTo>
                  <a:pt x="1080622" y="64537"/>
                </a:lnTo>
                <a:lnTo>
                  <a:pt x="1084491" y="63352"/>
                </a:lnTo>
                <a:close/>
              </a:path>
              <a:path w="1213485" h="212090">
                <a:moveTo>
                  <a:pt x="1207559" y="0"/>
                </a:moveTo>
                <a:lnTo>
                  <a:pt x="1212042" y="1368"/>
                </a:lnTo>
                <a:lnTo>
                  <a:pt x="1213455" y="3940"/>
                </a:lnTo>
                <a:lnTo>
                  <a:pt x="1213301" y="7747"/>
                </a:lnTo>
                <a:lnTo>
                  <a:pt x="1213204" y="9016"/>
                </a:lnTo>
                <a:lnTo>
                  <a:pt x="1213106" y="10284"/>
                </a:lnTo>
                <a:lnTo>
                  <a:pt x="1212106" y="12802"/>
                </a:lnTo>
                <a:lnTo>
                  <a:pt x="1209428" y="15284"/>
                </a:lnTo>
                <a:lnTo>
                  <a:pt x="1205910" y="17748"/>
                </a:lnTo>
                <a:lnTo>
                  <a:pt x="1204071" y="20248"/>
                </a:lnTo>
                <a:lnTo>
                  <a:pt x="1167533" y="44851"/>
                </a:lnTo>
                <a:lnTo>
                  <a:pt x="1165617" y="46079"/>
                </a:lnTo>
                <a:lnTo>
                  <a:pt x="1164015" y="47315"/>
                </a:lnTo>
                <a:lnTo>
                  <a:pt x="1162232" y="47275"/>
                </a:lnTo>
                <a:lnTo>
                  <a:pt x="1160211" y="48501"/>
                </a:lnTo>
                <a:lnTo>
                  <a:pt x="1158372" y="51002"/>
                </a:lnTo>
                <a:lnTo>
                  <a:pt x="1156274" y="50955"/>
                </a:lnTo>
                <a:lnTo>
                  <a:pt x="1143693" y="55760"/>
                </a:lnTo>
                <a:lnTo>
                  <a:pt x="1131162" y="61837"/>
                </a:lnTo>
                <a:lnTo>
                  <a:pt x="1125441" y="64251"/>
                </a:lnTo>
                <a:lnTo>
                  <a:pt x="1119749" y="65397"/>
                </a:lnTo>
                <a:lnTo>
                  <a:pt x="1113798" y="63996"/>
                </a:lnTo>
                <a:lnTo>
                  <a:pt x="1084491" y="63352"/>
                </a:lnTo>
                <a:lnTo>
                  <a:pt x="1099971" y="58611"/>
                </a:lnTo>
                <a:lnTo>
                  <a:pt x="1109567" y="56281"/>
                </a:lnTo>
                <a:lnTo>
                  <a:pt x="1119084" y="52679"/>
                </a:lnTo>
                <a:lnTo>
                  <a:pt x="1139680" y="45510"/>
                </a:lnTo>
                <a:lnTo>
                  <a:pt x="1160147" y="37067"/>
                </a:lnTo>
                <a:lnTo>
                  <a:pt x="1165689" y="33378"/>
                </a:lnTo>
                <a:lnTo>
                  <a:pt x="1173629" y="28471"/>
                </a:lnTo>
                <a:lnTo>
                  <a:pt x="1186882" y="28762"/>
                </a:lnTo>
                <a:lnTo>
                  <a:pt x="1186700" y="27488"/>
                </a:lnTo>
                <a:lnTo>
                  <a:pt x="1175614" y="27244"/>
                </a:lnTo>
                <a:lnTo>
                  <a:pt x="1177599" y="26018"/>
                </a:lnTo>
                <a:lnTo>
                  <a:pt x="1183140" y="22329"/>
                </a:lnTo>
                <a:lnTo>
                  <a:pt x="1187944" y="18623"/>
                </a:lnTo>
                <a:lnTo>
                  <a:pt x="1193378" y="14932"/>
                </a:lnTo>
                <a:lnTo>
                  <a:pt x="1197790" y="9947"/>
                </a:lnTo>
                <a:lnTo>
                  <a:pt x="1198420" y="9961"/>
                </a:lnTo>
                <a:lnTo>
                  <a:pt x="1199287" y="8710"/>
                </a:lnTo>
                <a:lnTo>
                  <a:pt x="1202749" y="8786"/>
                </a:lnTo>
                <a:lnTo>
                  <a:pt x="1203825" y="7539"/>
                </a:lnTo>
                <a:lnTo>
                  <a:pt x="1204384" y="1200"/>
                </a:lnTo>
                <a:lnTo>
                  <a:pt x="1207559" y="0"/>
                </a:lnTo>
                <a:close/>
              </a:path>
              <a:path w="1213485" h="212090">
                <a:moveTo>
                  <a:pt x="257531" y="12158"/>
                </a:moveTo>
                <a:lnTo>
                  <a:pt x="278501" y="12618"/>
                </a:lnTo>
                <a:lnTo>
                  <a:pt x="288938" y="14118"/>
                </a:lnTo>
                <a:lnTo>
                  <a:pt x="246978" y="13196"/>
                </a:lnTo>
                <a:lnTo>
                  <a:pt x="257531" y="12158"/>
                </a:lnTo>
                <a:close/>
              </a:path>
              <a:path w="1213485" h="212090">
                <a:moveTo>
                  <a:pt x="1175614" y="27244"/>
                </a:moveTo>
                <a:lnTo>
                  <a:pt x="1185441" y="27460"/>
                </a:lnTo>
                <a:lnTo>
                  <a:pt x="1186043" y="28744"/>
                </a:lnTo>
                <a:lnTo>
                  <a:pt x="1173629" y="28471"/>
                </a:lnTo>
                <a:lnTo>
                  <a:pt x="1175614" y="2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93276" y="403744"/>
            <a:ext cx="7169784" cy="9525"/>
          </a:xfrm>
          <a:custGeom>
            <a:avLst/>
            <a:gdLst/>
            <a:ahLst/>
            <a:cxnLst/>
            <a:rect l="l" t="t" r="r" b="b"/>
            <a:pathLst>
              <a:path w="7169784" h="9525">
                <a:moveTo>
                  <a:pt x="7169573" y="9524"/>
                </a:moveTo>
                <a:lnTo>
                  <a:pt x="0" y="9524"/>
                </a:lnTo>
                <a:lnTo>
                  <a:pt x="0" y="0"/>
                </a:lnTo>
                <a:lnTo>
                  <a:pt x="7169573" y="0"/>
                </a:lnTo>
                <a:lnTo>
                  <a:pt x="7169573" y="9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9952" y="17179"/>
            <a:ext cx="264160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75">
                <a:latin typeface="Cambria"/>
                <a:cs typeface="Cambria"/>
              </a:rPr>
              <a:t>D. </a:t>
            </a:r>
            <a:r>
              <a:rPr dirty="0" sz="1850">
                <a:latin typeface="Cambria"/>
                <a:cs typeface="Cambria"/>
              </a:rPr>
              <a:t>Le</a:t>
            </a:r>
            <a:r>
              <a:rPr dirty="0" sz="1850" spc="80">
                <a:latin typeface="Cambria"/>
                <a:cs typeface="Cambria"/>
              </a:rPr>
              <a:t> </a:t>
            </a:r>
            <a:r>
              <a:rPr dirty="0" sz="1850" spc="55">
                <a:latin typeface="Cambria"/>
                <a:cs typeface="Cambria"/>
              </a:rPr>
              <a:t>rose,</a:t>
            </a:r>
            <a:r>
              <a:rPr dirty="0" sz="1850" spc="80">
                <a:latin typeface="Cambria"/>
                <a:cs typeface="Cambria"/>
              </a:rPr>
              <a:t>  </a:t>
            </a:r>
            <a:r>
              <a:rPr dirty="0" sz="1850">
                <a:latin typeface="Cambria"/>
                <a:cs typeface="Cambria"/>
              </a:rPr>
              <a:t>Sorrentino</a:t>
            </a:r>
            <a:r>
              <a:rPr dirty="0" sz="1850" spc="80">
                <a:latin typeface="Cambria"/>
                <a:cs typeface="Cambria"/>
              </a:rPr>
              <a:t> </a:t>
            </a:r>
            <a:r>
              <a:rPr dirty="0" sz="1850" spc="90">
                <a:latin typeface="Cambria"/>
                <a:cs typeface="Cambria"/>
              </a:rPr>
              <a:t>A.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25418" y="8792"/>
            <a:ext cx="1084580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120">
                <a:latin typeface="Cambria"/>
                <a:cs typeface="Cambria"/>
              </a:rPr>
              <a:t>24/01/2025</a:t>
            </a:r>
            <a:endParaRPr sz="1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118236"/>
            <a:ext cx="7562850" cy="28575"/>
          </a:xfrm>
          <a:custGeom>
            <a:avLst/>
            <a:gdLst/>
            <a:ahLst/>
            <a:cxnLst/>
            <a:rect l="l" t="t" r="r" b="b"/>
            <a:pathLst>
              <a:path w="7562850" h="28575">
                <a:moveTo>
                  <a:pt x="7562849" y="19050"/>
                </a:moveTo>
                <a:lnTo>
                  <a:pt x="0" y="28275"/>
                </a:lnTo>
                <a:lnTo>
                  <a:pt x="0" y="9225"/>
                </a:lnTo>
                <a:lnTo>
                  <a:pt x="7562849" y="0"/>
                </a:lnTo>
                <a:lnTo>
                  <a:pt x="7562849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294" y="930659"/>
            <a:ext cx="3242383" cy="41178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Maria</a:t>
            </a:r>
            <a:r>
              <a:rPr dirty="0" spc="40"/>
              <a:t> </a:t>
            </a:r>
            <a:r>
              <a:rPr dirty="0" spc="50"/>
              <a:t>Francesca</a:t>
            </a:r>
            <a:r>
              <a:rPr dirty="0" spc="40"/>
              <a:t> </a:t>
            </a:r>
            <a:r>
              <a:rPr dirty="0" spc="-10"/>
              <a:t>Castello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1104" y="874897"/>
            <a:ext cx="4009390" cy="562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4350">
              <a:lnSpc>
                <a:spcPct val="114100"/>
              </a:lnSpc>
              <a:spcBef>
                <a:spcPts val="100"/>
              </a:spcBef>
            </a:pPr>
            <a:r>
              <a:rPr dirty="0" sz="1150">
                <a:latin typeface="Cambria"/>
                <a:cs typeface="Cambria"/>
              </a:rPr>
              <a:t>Maria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Francesca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Castello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è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una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docente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scienze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di </a:t>
            </a:r>
            <a:r>
              <a:rPr dirty="0" sz="1150" spc="-10">
                <a:latin typeface="Cambria"/>
                <a:cs typeface="Cambria"/>
              </a:rPr>
              <a:t>matematica.</a:t>
            </a:r>
            <a:endParaRPr sz="1150">
              <a:latin typeface="Cambria"/>
              <a:cs typeface="Cambria"/>
            </a:endParaRPr>
          </a:p>
          <a:p>
            <a:pPr marL="12700" marR="114300">
              <a:lnSpc>
                <a:spcPct val="114100"/>
              </a:lnSpc>
            </a:pPr>
            <a:r>
              <a:rPr dirty="0" sz="1150">
                <a:latin typeface="Cambria"/>
                <a:cs typeface="Cambria"/>
              </a:rPr>
              <a:t>Prendendo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ispirazione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dallo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zio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geologo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che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le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ha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trasmesso </a:t>
            </a:r>
            <a:r>
              <a:rPr dirty="0" sz="1150">
                <a:latin typeface="Cambria"/>
                <a:cs typeface="Cambria"/>
              </a:rPr>
              <a:t>la</a:t>
            </a:r>
            <a:r>
              <a:rPr dirty="0" sz="1150" spc="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passione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per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la</a:t>
            </a:r>
            <a:r>
              <a:rPr dirty="0" sz="1150" spc="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natura,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dopo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il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liceo</a:t>
            </a:r>
            <a:r>
              <a:rPr dirty="0" sz="1150" spc="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scientifico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decide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di </a:t>
            </a:r>
            <a:r>
              <a:rPr dirty="0" sz="1150">
                <a:latin typeface="Cambria"/>
                <a:cs typeface="Cambria"/>
              </a:rPr>
              <a:t>laurearsi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scienze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naturali,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senza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avere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già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l’idea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 spc="-35">
                <a:latin typeface="Cambria"/>
                <a:cs typeface="Cambria"/>
              </a:rPr>
              <a:t>di </a:t>
            </a:r>
            <a:r>
              <a:rPr dirty="0" sz="1150" spc="10">
                <a:latin typeface="Cambria"/>
                <a:cs typeface="Cambria"/>
              </a:rPr>
              <a:t>diventare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insegnante,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ma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poi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la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sua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passione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per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le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scienze </a:t>
            </a:r>
            <a:r>
              <a:rPr dirty="0" sz="1150">
                <a:latin typeface="Cambria"/>
                <a:cs typeface="Cambria"/>
              </a:rPr>
              <a:t>diventa</a:t>
            </a:r>
            <a:r>
              <a:rPr dirty="0" sz="1150" spc="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anche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per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la</a:t>
            </a:r>
            <a:r>
              <a:rPr dirty="0" sz="1150" spc="8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matematica.</a:t>
            </a:r>
            <a:endParaRPr sz="1150">
              <a:latin typeface="Cambria"/>
              <a:cs typeface="Cambria"/>
            </a:endParaRPr>
          </a:p>
          <a:p>
            <a:pPr marL="12700" marR="5080">
              <a:lnSpc>
                <a:spcPct val="114100"/>
              </a:lnSpc>
            </a:pPr>
            <a:r>
              <a:rPr dirty="0" sz="1150">
                <a:latin typeface="Cambria"/>
                <a:cs typeface="Cambria"/>
              </a:rPr>
              <a:t>Inizialmente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ha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tenuto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lezioni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private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lavorato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una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scuola </a:t>
            </a:r>
            <a:r>
              <a:rPr dirty="0" sz="1150" spc="10">
                <a:latin typeface="Cambria"/>
                <a:cs typeface="Cambria"/>
              </a:rPr>
              <a:t>dove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si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fanno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recuperi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scolastici,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poi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è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stata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una</a:t>
            </a:r>
            <a:r>
              <a:rPr dirty="0" sz="1150" spc="3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guida </a:t>
            </a:r>
            <a:r>
              <a:rPr dirty="0" sz="1150" spc="10">
                <a:latin typeface="Cambria"/>
                <a:cs typeface="Cambria"/>
              </a:rPr>
              <a:t>naturalistica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ai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boschi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di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Carrega,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inoltre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ha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lavorato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 spc="-20">
                <a:latin typeface="Cambria"/>
                <a:cs typeface="Cambria"/>
              </a:rPr>
              <a:t>come </a:t>
            </a:r>
            <a:r>
              <a:rPr dirty="0" sz="1150">
                <a:latin typeface="Cambria"/>
                <a:cs typeface="Cambria"/>
              </a:rPr>
              <a:t>operatrice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sulle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tematiche</a:t>
            </a:r>
            <a:r>
              <a:rPr dirty="0" sz="1150" spc="114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ambientali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114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inquinamento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 spc="-50">
                <a:latin typeface="Cambria"/>
                <a:cs typeface="Cambria"/>
              </a:rPr>
              <a:t>e</a:t>
            </a:r>
            <a:r>
              <a:rPr dirty="0" sz="1150">
                <a:latin typeface="Cambria"/>
                <a:cs typeface="Cambria"/>
              </a:rPr>
              <a:t> partecipato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alla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redazione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un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libro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geologia.</a:t>
            </a:r>
            <a:endParaRPr sz="1150">
              <a:latin typeface="Cambria"/>
              <a:cs typeface="Cambria"/>
            </a:endParaRPr>
          </a:p>
          <a:p>
            <a:pPr marL="12700" marR="5080">
              <a:lnSpc>
                <a:spcPct val="114100"/>
              </a:lnSpc>
            </a:pPr>
            <a:r>
              <a:rPr dirty="0" sz="1150">
                <a:latin typeface="Cambria"/>
                <a:cs typeface="Cambria"/>
              </a:rPr>
              <a:t>Come</a:t>
            </a:r>
            <a:r>
              <a:rPr dirty="0" sz="1150" spc="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professoressa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ha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iniziato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prima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alle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scuole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superiori, </a:t>
            </a:r>
            <a:r>
              <a:rPr dirty="0" sz="1150" spc="10">
                <a:latin typeface="Cambria"/>
                <a:cs typeface="Cambria"/>
              </a:rPr>
              <a:t>dove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ha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insegnato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scienze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e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geografia,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poi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alle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medie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e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questo </a:t>
            </a:r>
            <a:r>
              <a:rPr dirty="0" sz="1150" spc="10">
                <a:latin typeface="Cambria"/>
                <a:cs typeface="Cambria"/>
              </a:rPr>
              <a:t>passaggio</a:t>
            </a:r>
            <a:r>
              <a:rPr dirty="0" sz="1150" spc="4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ha</a:t>
            </a:r>
            <a:r>
              <a:rPr dirty="0" sz="1150" spc="4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portato</a:t>
            </a:r>
            <a:r>
              <a:rPr dirty="0" sz="1150" spc="4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alla</a:t>
            </a:r>
            <a:r>
              <a:rPr dirty="0" sz="1150" spc="4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passione</a:t>
            </a:r>
            <a:r>
              <a:rPr dirty="0" sz="1150" spc="45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per</a:t>
            </a:r>
            <a:r>
              <a:rPr dirty="0" sz="1150" spc="4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la</a:t>
            </a:r>
            <a:r>
              <a:rPr dirty="0" sz="1150" spc="4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matematica;</a:t>
            </a:r>
            <a:r>
              <a:rPr dirty="0" sz="1150" spc="40">
                <a:latin typeface="Cambria"/>
                <a:cs typeface="Cambria"/>
              </a:rPr>
              <a:t> </a:t>
            </a:r>
            <a:r>
              <a:rPr dirty="0" sz="1150" spc="10">
                <a:latin typeface="Cambria"/>
                <a:cs typeface="Cambria"/>
              </a:rPr>
              <a:t>è</a:t>
            </a:r>
            <a:r>
              <a:rPr dirty="0" sz="1150" spc="40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per </a:t>
            </a:r>
            <a:r>
              <a:rPr dirty="0" sz="1150">
                <a:latin typeface="Cambria"/>
                <a:cs typeface="Cambria"/>
              </a:rPr>
              <a:t>questo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che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ha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lavorato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per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 spc="-20">
                <a:latin typeface="Cambria"/>
                <a:cs typeface="Cambria"/>
              </a:rPr>
              <a:t>22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anni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nella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scuola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media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Sissa </a:t>
            </a:r>
            <a:r>
              <a:rPr dirty="0" sz="1150">
                <a:latin typeface="Cambria"/>
                <a:cs typeface="Cambria"/>
              </a:rPr>
              <a:t>Trecasali</a:t>
            </a:r>
            <a:r>
              <a:rPr dirty="0" sz="1150" spc="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come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professoressa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scienze</a:t>
            </a:r>
            <a:r>
              <a:rPr dirty="0" sz="1150" spc="8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matematica.</a:t>
            </a:r>
            <a:endParaRPr sz="1150">
              <a:latin typeface="Cambria"/>
              <a:cs typeface="Cambria"/>
            </a:endParaRPr>
          </a:p>
          <a:p>
            <a:pPr marL="12700" marR="121285">
              <a:lnSpc>
                <a:spcPct val="114100"/>
              </a:lnSpc>
            </a:pPr>
            <a:r>
              <a:rPr dirty="0" sz="1150">
                <a:latin typeface="Cambria"/>
                <a:cs typeface="Cambria"/>
              </a:rPr>
              <a:t>Il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passaggio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dalla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scuola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superiore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alle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medie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non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è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stato </a:t>
            </a:r>
            <a:r>
              <a:rPr dirty="0" sz="1150">
                <a:latin typeface="Cambria"/>
                <a:cs typeface="Cambria"/>
              </a:rPr>
              <a:t>semplice,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soprattutto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agli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inizi,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ma</a:t>
            </a:r>
            <a:r>
              <a:rPr dirty="0" sz="1150" spc="114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ora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la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professoressa</a:t>
            </a:r>
            <a:r>
              <a:rPr dirty="0" sz="1150" spc="110">
                <a:latin typeface="Cambria"/>
                <a:cs typeface="Cambria"/>
              </a:rPr>
              <a:t> </a:t>
            </a:r>
            <a:r>
              <a:rPr dirty="0" sz="1150" spc="-50">
                <a:latin typeface="Cambria"/>
                <a:cs typeface="Cambria"/>
              </a:rPr>
              <a:t>è</a:t>
            </a:r>
            <a:r>
              <a:rPr dirty="0" sz="1150">
                <a:latin typeface="Cambria"/>
                <a:cs typeface="Cambria"/>
              </a:rPr>
              <a:t> contenta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della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scelta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fatta,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osservando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anche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che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 spc="-50">
                <a:latin typeface="Cambria"/>
                <a:cs typeface="Cambria"/>
              </a:rPr>
              <a:t>20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95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più </a:t>
            </a:r>
            <a:r>
              <a:rPr dirty="0" sz="1150">
                <a:latin typeface="Cambria"/>
                <a:cs typeface="Cambria"/>
              </a:rPr>
              <a:t>anni</a:t>
            </a:r>
            <a:r>
              <a:rPr dirty="0" sz="1150" spc="4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4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scuola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</a:t>
            </a:r>
            <a:r>
              <a:rPr dirty="0" sz="1150" spc="4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ragazzi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4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le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situazioni</a:t>
            </a:r>
            <a:r>
              <a:rPr dirty="0" sz="1150" spc="4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sono</a:t>
            </a:r>
            <a:r>
              <a:rPr dirty="0" sz="1150" spc="4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molto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cambiate. </a:t>
            </a:r>
            <a:r>
              <a:rPr dirty="0" sz="1150">
                <a:latin typeface="Cambria"/>
                <a:cs typeface="Cambria"/>
              </a:rPr>
              <a:t>Ma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questo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è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il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lato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interessante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di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un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lavoro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svolto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con</a:t>
            </a:r>
            <a:r>
              <a:rPr dirty="0" sz="1150" spc="55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le </a:t>
            </a:r>
            <a:r>
              <a:rPr dirty="0" sz="1150">
                <a:latin typeface="Cambria"/>
                <a:cs typeface="Cambria"/>
              </a:rPr>
              <a:t>persone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 spc="5">
                <a:latin typeface="Cambria"/>
                <a:cs typeface="Cambria"/>
              </a:rPr>
              <a:t>!</a:t>
            </a:r>
            <a:endParaRPr sz="1150">
              <a:latin typeface="Cambria"/>
              <a:cs typeface="Cambria"/>
            </a:endParaRPr>
          </a:p>
          <a:p>
            <a:pPr marL="12700" marR="107950">
              <a:lnSpc>
                <a:spcPct val="114100"/>
              </a:lnSpc>
            </a:pPr>
            <a:r>
              <a:rPr dirty="0" sz="1150">
                <a:latin typeface="Cambria"/>
                <a:cs typeface="Cambria"/>
              </a:rPr>
              <a:t>Le</a:t>
            </a:r>
            <a:r>
              <a:rPr dirty="0" sz="1150" spc="8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medesime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parole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della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professoressa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riguardo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la</a:t>
            </a:r>
            <a:r>
              <a:rPr dirty="0" sz="1150" spc="9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nostra </a:t>
            </a:r>
            <a:r>
              <a:rPr dirty="0" sz="1150">
                <a:latin typeface="Cambria"/>
                <a:cs typeface="Cambria"/>
              </a:rPr>
              <a:t>scuola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sono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state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“la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scuola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è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molto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avanti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nel</a:t>
            </a:r>
            <a:r>
              <a:rPr dirty="0" sz="1150" spc="7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metodo</a:t>
            </a:r>
            <a:r>
              <a:rPr dirty="0" sz="1150" spc="70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di </a:t>
            </a:r>
            <a:r>
              <a:rPr dirty="0" sz="1150">
                <a:latin typeface="Cambria"/>
                <a:cs typeface="Cambria"/>
              </a:rPr>
              <a:t>insegnamento</a:t>
            </a:r>
            <a:r>
              <a:rPr dirty="0" sz="1150" spc="10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10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c'è</a:t>
            </a:r>
            <a:r>
              <a:rPr dirty="0" sz="1150" spc="10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molta</a:t>
            </a:r>
            <a:r>
              <a:rPr dirty="0" sz="1150" spc="10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attenzione</a:t>
            </a:r>
            <a:r>
              <a:rPr dirty="0" sz="1150" spc="10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con</a:t>
            </a:r>
            <a:r>
              <a:rPr dirty="0" sz="1150" spc="10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l’educazione</a:t>
            </a:r>
            <a:r>
              <a:rPr dirty="0" sz="1150" spc="10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civica </a:t>
            </a:r>
            <a:r>
              <a:rPr dirty="0" sz="1150">
                <a:latin typeface="Cambria"/>
                <a:cs typeface="Cambria"/>
              </a:rPr>
              <a:t>per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i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ragazzi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e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le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ragazze;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siamo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buon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punto</a:t>
            </a:r>
            <a:r>
              <a:rPr dirty="0" sz="1150" spc="6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anche</a:t>
            </a:r>
            <a:r>
              <a:rPr dirty="0" sz="1150" spc="6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nelle tecnologie”</a:t>
            </a:r>
            <a:endParaRPr sz="11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8293" y="199561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 h="0">
                <a:moveTo>
                  <a:pt x="0" y="0"/>
                </a:moveTo>
                <a:lnTo>
                  <a:pt x="6441515" y="0"/>
                </a:lnTo>
              </a:path>
            </a:pathLst>
          </a:custGeom>
          <a:ln w="38099">
            <a:solidFill>
              <a:srgbClr val="26456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13764" y="1474376"/>
            <a:ext cx="6446520" cy="140970"/>
          </a:xfrm>
          <a:custGeom>
            <a:avLst/>
            <a:gdLst/>
            <a:ahLst/>
            <a:cxnLst/>
            <a:rect l="l" t="t" r="r" b="b"/>
            <a:pathLst>
              <a:path w="6446520" h="140969">
                <a:moveTo>
                  <a:pt x="6445985" y="140404"/>
                </a:moveTo>
                <a:lnTo>
                  <a:pt x="0" y="140404"/>
                </a:lnTo>
                <a:lnTo>
                  <a:pt x="0" y="0"/>
                </a:lnTo>
                <a:lnTo>
                  <a:pt x="6445985" y="0"/>
                </a:lnTo>
                <a:lnTo>
                  <a:pt x="6445985" y="140404"/>
                </a:lnTo>
                <a:close/>
              </a:path>
            </a:pathLst>
          </a:custGeom>
          <a:solidFill>
            <a:srgbClr val="26456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6450" y="2013172"/>
            <a:ext cx="3900804" cy="4674870"/>
            <a:chOff x="36450" y="2013172"/>
            <a:chExt cx="3900804" cy="4674870"/>
          </a:xfrm>
        </p:grpSpPr>
        <p:sp>
          <p:nvSpPr>
            <p:cNvPr id="5" name="object 5" descr=""/>
            <p:cNvSpPr/>
            <p:nvPr/>
          </p:nvSpPr>
          <p:spPr>
            <a:xfrm>
              <a:off x="36450" y="6677979"/>
              <a:ext cx="3743960" cy="0"/>
            </a:xfrm>
            <a:custGeom>
              <a:avLst/>
              <a:gdLst/>
              <a:ahLst/>
              <a:cxnLst/>
              <a:rect l="l" t="t" r="r" b="b"/>
              <a:pathLst>
                <a:path w="3743960" h="0">
                  <a:moveTo>
                    <a:pt x="0" y="0"/>
                  </a:moveTo>
                  <a:lnTo>
                    <a:pt x="3743549" y="0"/>
                  </a:lnTo>
                </a:path>
              </a:pathLst>
            </a:custGeom>
            <a:ln w="19049">
              <a:solidFill>
                <a:srgbClr val="26456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86" y="2013172"/>
              <a:ext cx="3855600" cy="466480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0229" y="-197431"/>
            <a:ext cx="4349750" cy="18008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650" spc="385" b="1">
                <a:solidFill>
                  <a:srgbClr val="17252F"/>
                </a:solidFill>
                <a:latin typeface="Calibri"/>
                <a:cs typeface="Calibri"/>
              </a:rPr>
              <a:t>SPORT</a:t>
            </a:r>
            <a:endParaRPr sz="116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71956" y="1729359"/>
            <a:ext cx="3063240" cy="128206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745"/>
              </a:spcBef>
            </a:pPr>
            <a:r>
              <a:rPr dirty="0" sz="4350" spc="190" b="1">
                <a:solidFill>
                  <a:srgbClr val="17252F"/>
                </a:solidFill>
                <a:latin typeface="Calibri"/>
                <a:cs typeface="Calibri"/>
              </a:rPr>
              <a:t>LO</a:t>
            </a:r>
            <a:r>
              <a:rPr dirty="0" sz="4350" spc="-160" b="1">
                <a:solidFill>
                  <a:srgbClr val="17252F"/>
                </a:solidFill>
                <a:latin typeface="Calibri"/>
                <a:cs typeface="Calibri"/>
              </a:rPr>
              <a:t> </a:t>
            </a:r>
            <a:r>
              <a:rPr dirty="0" sz="4350" spc="165" b="1">
                <a:solidFill>
                  <a:srgbClr val="17252F"/>
                </a:solidFill>
                <a:latin typeface="Calibri"/>
                <a:cs typeface="Calibri"/>
              </a:rPr>
              <a:t>SPORT</a:t>
            </a:r>
            <a:r>
              <a:rPr dirty="0" sz="4350" spc="-150" b="1">
                <a:solidFill>
                  <a:srgbClr val="17252F"/>
                </a:solidFill>
                <a:latin typeface="Calibri"/>
                <a:cs typeface="Calibri"/>
              </a:rPr>
              <a:t> </a:t>
            </a:r>
            <a:r>
              <a:rPr dirty="0" sz="4350" spc="95" b="1">
                <a:solidFill>
                  <a:srgbClr val="17252F"/>
                </a:solidFill>
                <a:latin typeface="Calibri"/>
                <a:cs typeface="Calibri"/>
              </a:rPr>
              <a:t>IN </a:t>
            </a:r>
            <a:r>
              <a:rPr dirty="0" sz="4350" spc="229" b="1">
                <a:solidFill>
                  <a:srgbClr val="17252F"/>
                </a:solidFill>
                <a:latin typeface="Calibri"/>
                <a:cs typeface="Calibri"/>
              </a:rPr>
              <a:t>ITALIA</a:t>
            </a:r>
            <a:r>
              <a:rPr dirty="0" sz="4350" spc="-145" b="1">
                <a:solidFill>
                  <a:srgbClr val="17252F"/>
                </a:solidFill>
                <a:latin typeface="Calibri"/>
                <a:cs typeface="Calibri"/>
              </a:rPr>
              <a:t> </a:t>
            </a:r>
            <a:r>
              <a:rPr dirty="0" sz="4350" spc="-450" b="1">
                <a:solidFill>
                  <a:srgbClr val="17252F"/>
                </a:solidFill>
                <a:latin typeface="Calibri"/>
                <a:cs typeface="Calibri"/>
              </a:rPr>
              <a:t>!!!</a:t>
            </a:r>
            <a:endParaRPr sz="43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79209" y="2992270"/>
            <a:ext cx="3324860" cy="398208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just" marL="12700" marR="5080">
              <a:lnSpc>
                <a:spcPts val="1410"/>
              </a:lnSpc>
              <a:spcBef>
                <a:spcPts val="290"/>
              </a:spcBef>
            </a:pPr>
            <a:r>
              <a:rPr dirty="0" sz="1300">
                <a:latin typeface="Cambria"/>
                <a:cs typeface="Cambria"/>
              </a:rPr>
              <a:t>L’italia</a:t>
            </a:r>
            <a:r>
              <a:rPr dirty="0" sz="1300" spc="2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paese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con</a:t>
            </a:r>
            <a:r>
              <a:rPr dirty="0" sz="1300" spc="2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ricca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tradizione </a:t>
            </a:r>
            <a:r>
              <a:rPr dirty="0" sz="1300" spc="10">
                <a:latin typeface="Cambria"/>
                <a:cs typeface="Cambria"/>
              </a:rPr>
              <a:t>sportiva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che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abbraccia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una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vasta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gamma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di </a:t>
            </a:r>
            <a:r>
              <a:rPr dirty="0" sz="1300">
                <a:latin typeface="Cambria"/>
                <a:cs typeface="Cambria"/>
              </a:rPr>
              <a:t>discipline,</a:t>
            </a:r>
            <a:r>
              <a:rPr dirty="0" sz="1300" spc="245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dal</a:t>
            </a:r>
            <a:r>
              <a:rPr dirty="0" sz="1300" spc="25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calcio</a:t>
            </a:r>
            <a:r>
              <a:rPr dirty="0" sz="1300" spc="25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all'atletica,</a:t>
            </a:r>
            <a:r>
              <a:rPr dirty="0" sz="1300" spc="250">
                <a:latin typeface="Cambria"/>
                <a:cs typeface="Cambria"/>
              </a:rPr>
              <a:t>   </a:t>
            </a:r>
            <a:r>
              <a:rPr dirty="0" sz="1300" spc="-10">
                <a:latin typeface="Cambria"/>
                <a:cs typeface="Cambria"/>
              </a:rPr>
              <a:t>dalla </a:t>
            </a:r>
            <a:r>
              <a:rPr dirty="0" sz="1300" spc="10">
                <a:latin typeface="Cambria"/>
                <a:cs typeface="Cambria"/>
              </a:rPr>
              <a:t>pallavolo</a:t>
            </a:r>
            <a:r>
              <a:rPr dirty="0" sz="1300" spc="25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al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ciclismo.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Però,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purtroppo,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 spc="-20">
                <a:latin typeface="Cambria"/>
                <a:cs typeface="Cambria"/>
              </a:rPr>
              <a:t>negli </a:t>
            </a:r>
            <a:r>
              <a:rPr dirty="0" sz="1300">
                <a:latin typeface="Cambria"/>
                <a:cs typeface="Cambria"/>
              </a:rPr>
              <a:t>ultimi</a:t>
            </a:r>
            <a:r>
              <a:rPr dirty="0" sz="1300" spc="2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anni</a:t>
            </a:r>
            <a:r>
              <a:rPr dirty="0" sz="1300" spc="2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stanno</a:t>
            </a:r>
            <a:r>
              <a:rPr dirty="0" sz="1300" spc="2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sempre</a:t>
            </a:r>
            <a:r>
              <a:rPr dirty="0" sz="1300" spc="2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più</a:t>
            </a:r>
            <a:r>
              <a:rPr dirty="0" sz="1300" spc="2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diminuendo</a:t>
            </a:r>
            <a:r>
              <a:rPr dirty="0" sz="1300" spc="235">
                <a:latin typeface="Cambria"/>
                <a:cs typeface="Cambria"/>
              </a:rPr>
              <a:t> </a:t>
            </a:r>
            <a:r>
              <a:rPr dirty="0" sz="1300" spc="-60">
                <a:latin typeface="Cambria"/>
                <a:cs typeface="Cambria"/>
              </a:rPr>
              <a:t>i </a:t>
            </a:r>
            <a:r>
              <a:rPr dirty="0" sz="1300">
                <a:latin typeface="Cambria"/>
                <a:cs typeface="Cambria"/>
              </a:rPr>
              <a:t>ragazzi</a:t>
            </a:r>
            <a:r>
              <a:rPr dirty="0" sz="1300" spc="4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4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bambini</a:t>
            </a:r>
            <a:r>
              <a:rPr dirty="0" sz="1300" spc="4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che</a:t>
            </a:r>
            <a:r>
              <a:rPr dirty="0" sz="1300" spc="4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fanno</a:t>
            </a:r>
            <a:r>
              <a:rPr dirty="0" sz="1300" spc="43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sport,</a:t>
            </a:r>
            <a:r>
              <a:rPr dirty="0" sz="1300" spc="425">
                <a:latin typeface="Cambria"/>
                <a:cs typeface="Cambria"/>
              </a:rPr>
              <a:t> </a:t>
            </a:r>
            <a:r>
              <a:rPr dirty="0" sz="1300" spc="35">
                <a:latin typeface="Cambria"/>
                <a:cs typeface="Cambria"/>
              </a:rPr>
              <a:t>infatti, </a:t>
            </a:r>
            <a:r>
              <a:rPr dirty="0" sz="1300">
                <a:latin typeface="Cambria"/>
                <a:cs typeface="Cambria"/>
              </a:rPr>
              <a:t>da</a:t>
            </a:r>
            <a:r>
              <a:rPr dirty="0" sz="1300" spc="229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dei</a:t>
            </a:r>
            <a:r>
              <a:rPr dirty="0" sz="1300" spc="2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dati</a:t>
            </a:r>
            <a:r>
              <a:rPr dirty="0" sz="1300" spc="235">
                <a:latin typeface="Cambria"/>
                <a:cs typeface="Cambria"/>
              </a:rPr>
              <a:t>  </a:t>
            </a:r>
            <a:r>
              <a:rPr dirty="0" sz="1300" spc="45">
                <a:latin typeface="Cambria"/>
                <a:cs typeface="Cambria"/>
              </a:rPr>
              <a:t>trovati,</a:t>
            </a:r>
            <a:r>
              <a:rPr dirty="0" sz="1300" spc="2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pare</a:t>
            </a:r>
            <a:r>
              <a:rPr dirty="0" sz="1300" spc="2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che</a:t>
            </a:r>
            <a:r>
              <a:rPr dirty="0" sz="1300" spc="2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235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Italia, </a:t>
            </a:r>
            <a:r>
              <a:rPr dirty="0" sz="1300">
                <a:latin typeface="Cambria"/>
                <a:cs typeface="Cambria"/>
              </a:rPr>
              <a:t>secondo</a:t>
            </a:r>
            <a:r>
              <a:rPr dirty="0" sz="1300" spc="27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il</a:t>
            </a:r>
            <a:r>
              <a:rPr dirty="0" sz="1300" spc="27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rapporto</a:t>
            </a:r>
            <a:r>
              <a:rPr dirty="0" sz="1300" spc="27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Istat,</a:t>
            </a:r>
            <a:r>
              <a:rPr dirty="0" sz="1300" spc="27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diminuisce</a:t>
            </a:r>
            <a:r>
              <a:rPr dirty="0" sz="1300" spc="270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la </a:t>
            </a:r>
            <a:r>
              <a:rPr dirty="0" sz="1300">
                <a:latin typeface="Cambria"/>
                <a:cs typeface="Cambria"/>
              </a:rPr>
              <a:t>percentuale</a:t>
            </a:r>
            <a:r>
              <a:rPr dirty="0" sz="1300" spc="43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43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persone</a:t>
            </a:r>
            <a:r>
              <a:rPr dirty="0" sz="1300" spc="43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43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età</a:t>
            </a:r>
            <a:r>
              <a:rPr dirty="0" sz="1300" spc="43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superiore</a:t>
            </a:r>
            <a:r>
              <a:rPr dirty="0" sz="1300" spc="430">
                <a:latin typeface="Cambria"/>
                <a:cs typeface="Cambria"/>
              </a:rPr>
              <a:t> </a:t>
            </a:r>
            <a:r>
              <a:rPr dirty="0" sz="1300" spc="-35">
                <a:latin typeface="Cambria"/>
                <a:cs typeface="Cambria"/>
              </a:rPr>
              <a:t>ai </a:t>
            </a:r>
            <a:r>
              <a:rPr dirty="0" sz="1300">
                <a:latin typeface="Cambria"/>
                <a:cs typeface="Cambria"/>
              </a:rPr>
              <a:t>tre</a:t>
            </a:r>
            <a:r>
              <a:rPr dirty="0" sz="1300" spc="29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anni</a:t>
            </a:r>
            <a:r>
              <a:rPr dirty="0" sz="1300" spc="29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che</a:t>
            </a:r>
            <a:r>
              <a:rPr dirty="0" sz="1300" spc="29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praticano</a:t>
            </a:r>
            <a:r>
              <a:rPr dirty="0" sz="1300" spc="30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attività</a:t>
            </a:r>
            <a:r>
              <a:rPr dirty="0" sz="1300" spc="29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fisica</a:t>
            </a:r>
            <a:r>
              <a:rPr dirty="0" sz="1300" spc="295">
                <a:latin typeface="Cambria"/>
                <a:cs typeface="Cambria"/>
              </a:rPr>
              <a:t>  </a:t>
            </a:r>
            <a:r>
              <a:rPr dirty="0" sz="1300" spc="-50">
                <a:latin typeface="Cambria"/>
                <a:cs typeface="Cambria"/>
              </a:rPr>
              <a:t>e </a:t>
            </a:r>
            <a:r>
              <a:rPr dirty="0" sz="1300">
                <a:latin typeface="Cambria"/>
                <a:cs typeface="Cambria"/>
              </a:rPr>
              <a:t>sportiva</a:t>
            </a:r>
            <a:r>
              <a:rPr dirty="0" sz="1300" spc="2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nel</a:t>
            </a:r>
            <a:r>
              <a:rPr dirty="0" sz="1300" spc="2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tempo</a:t>
            </a:r>
            <a:r>
              <a:rPr dirty="0" sz="1300" spc="2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libero,</a:t>
            </a:r>
            <a:r>
              <a:rPr dirty="0" sz="1300" spc="2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passando</a:t>
            </a:r>
            <a:r>
              <a:rPr dirty="0" sz="1300" spc="240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dal </a:t>
            </a:r>
            <a:r>
              <a:rPr dirty="0" sz="1300">
                <a:latin typeface="Cambria"/>
                <a:cs typeface="Cambria"/>
              </a:rPr>
              <a:t>59,1%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del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2000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66,2%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nel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 spc="-45">
                <a:latin typeface="Cambria"/>
                <a:cs typeface="Cambria"/>
              </a:rPr>
              <a:t>2021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ora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nel </a:t>
            </a:r>
            <a:r>
              <a:rPr dirty="0" sz="1300">
                <a:latin typeface="Cambria"/>
                <a:cs typeface="Cambria"/>
              </a:rPr>
              <a:t>2025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si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passa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al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37,5%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ed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229">
                <a:latin typeface="Cambria"/>
                <a:cs typeface="Cambria"/>
              </a:rPr>
              <a:t>  </a:t>
            </a:r>
            <a:r>
              <a:rPr dirty="0" sz="1300" spc="-20">
                <a:latin typeface="Cambria"/>
                <a:cs typeface="Cambria"/>
              </a:rPr>
              <a:t>dato </a:t>
            </a:r>
            <a:r>
              <a:rPr dirty="0" sz="1300">
                <a:latin typeface="Cambria"/>
                <a:cs typeface="Cambria"/>
              </a:rPr>
              <a:t>sconvolgente</a:t>
            </a:r>
            <a:r>
              <a:rPr dirty="0" sz="1300" spc="3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che</a:t>
            </a:r>
            <a:r>
              <a:rPr dirty="0" sz="1300" spc="34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34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25</a:t>
            </a:r>
            <a:r>
              <a:rPr dirty="0" sz="1300" spc="3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anni</a:t>
            </a:r>
            <a:r>
              <a:rPr dirty="0" sz="1300" spc="34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si</a:t>
            </a:r>
            <a:r>
              <a:rPr dirty="0" sz="1300" spc="345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siano </a:t>
            </a:r>
            <a:r>
              <a:rPr dirty="0" sz="1300">
                <a:latin typeface="Cambria"/>
                <a:cs typeface="Cambria"/>
              </a:rPr>
              <a:t>dimezzati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bambini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che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praticano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sport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nel </a:t>
            </a:r>
            <a:r>
              <a:rPr dirty="0" sz="1300">
                <a:latin typeface="Cambria"/>
                <a:cs typeface="Cambria"/>
              </a:rPr>
              <a:t>tempo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libero.</a:t>
            </a:r>
            <a:endParaRPr sz="1300">
              <a:latin typeface="Cambria"/>
              <a:cs typeface="Cambria"/>
            </a:endParaRPr>
          </a:p>
          <a:p>
            <a:pPr algn="just" marL="12700">
              <a:lnSpc>
                <a:spcPts val="1280"/>
              </a:lnSpc>
            </a:pP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4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48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colpa</a:t>
            </a:r>
            <a:r>
              <a:rPr dirty="0" sz="1300" spc="48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4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ovviamente</a:t>
            </a:r>
            <a:r>
              <a:rPr dirty="0" sz="1300" spc="48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dei</a:t>
            </a:r>
            <a:r>
              <a:rPr dirty="0" sz="1300" spc="4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social</a:t>
            </a:r>
            <a:r>
              <a:rPr dirty="0" sz="1300" spc="484">
                <a:latin typeface="Cambria"/>
                <a:cs typeface="Cambria"/>
              </a:rPr>
              <a:t> </a:t>
            </a:r>
            <a:r>
              <a:rPr dirty="0" sz="1300" spc="-20">
                <a:latin typeface="Cambria"/>
                <a:cs typeface="Cambria"/>
              </a:rPr>
              <a:t>media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ts val="1410"/>
              </a:lnSpc>
              <a:spcBef>
                <a:spcPts val="100"/>
              </a:spcBef>
            </a:pPr>
            <a:r>
              <a:rPr dirty="0" sz="1300" spc="50">
                <a:latin typeface="Cambria"/>
                <a:cs typeface="Cambria"/>
              </a:rPr>
              <a:t>perché,</a:t>
            </a:r>
            <a:r>
              <a:rPr dirty="0" sz="1300" spc="17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18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questi</a:t>
            </a:r>
            <a:r>
              <a:rPr dirty="0" sz="1300" spc="17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anni,</a:t>
            </a:r>
            <a:r>
              <a:rPr dirty="0" sz="1300" spc="18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</a:t>
            </a:r>
            <a:r>
              <a:rPr dirty="0" sz="1300" spc="18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ragazzi,</a:t>
            </a:r>
            <a:r>
              <a:rPr dirty="0" sz="1300" spc="175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stanno </a:t>
            </a:r>
            <a:r>
              <a:rPr dirty="0" sz="1300">
                <a:latin typeface="Cambria"/>
                <a:cs typeface="Cambria"/>
              </a:rPr>
              <a:t>chiusi</a:t>
            </a:r>
            <a:r>
              <a:rPr dirty="0" sz="1300" spc="40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40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casa</a:t>
            </a:r>
            <a:r>
              <a:rPr dirty="0" sz="1300" spc="40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</a:t>
            </a:r>
            <a:r>
              <a:rPr dirty="0" sz="1300" spc="409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giocare</a:t>
            </a:r>
            <a:r>
              <a:rPr dirty="0" sz="1300" spc="40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ai</a:t>
            </a:r>
            <a:r>
              <a:rPr dirty="0" sz="1300" spc="40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videogiochi</a:t>
            </a:r>
            <a:r>
              <a:rPr dirty="0" sz="1300" spc="409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405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a </a:t>
            </a:r>
            <a:r>
              <a:rPr dirty="0" sz="1300" spc="10">
                <a:latin typeface="Cambria"/>
                <a:cs typeface="Cambria"/>
              </a:rPr>
              <a:t>scrollare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reel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d’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instagram,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questo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è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-20">
                <a:latin typeface="Cambria"/>
                <a:cs typeface="Cambria"/>
              </a:rPr>
              <a:t>anche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22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grande</a:t>
            </a:r>
            <a:r>
              <a:rPr dirty="0" sz="1300" spc="229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problema</a:t>
            </a:r>
            <a:r>
              <a:rPr dirty="0" sz="1300" spc="229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dal</a:t>
            </a:r>
            <a:r>
              <a:rPr dirty="0" sz="1300" spc="229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punto</a:t>
            </a:r>
            <a:r>
              <a:rPr dirty="0" sz="1300" spc="229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229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vista </a:t>
            </a:r>
            <a:r>
              <a:rPr dirty="0" sz="1300">
                <a:latin typeface="Cambria"/>
                <a:cs typeface="Cambria"/>
              </a:rPr>
              <a:t>sanitario,</a:t>
            </a:r>
            <a:r>
              <a:rPr dirty="0" sz="1300" spc="3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perché</a:t>
            </a:r>
            <a:r>
              <a:rPr dirty="0" sz="1300" spc="3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3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Italia</a:t>
            </a:r>
            <a:r>
              <a:rPr dirty="0" sz="1300" spc="3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l'obesità</a:t>
            </a:r>
            <a:r>
              <a:rPr dirty="0" sz="1300" spc="360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sta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086" y="7059107"/>
            <a:ext cx="4933950" cy="22732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latin typeface="Cambria"/>
                <a:cs typeface="Cambria"/>
              </a:rPr>
              <a:t>Lo</a:t>
            </a:r>
            <a:r>
              <a:rPr dirty="0" sz="1300" spc="34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sport</a:t>
            </a:r>
            <a:r>
              <a:rPr dirty="0" sz="1300" spc="34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porta</a:t>
            </a:r>
            <a:r>
              <a:rPr dirty="0" sz="1300" spc="3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molti</a:t>
            </a:r>
            <a:r>
              <a:rPr dirty="0" sz="1300" spc="34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benefici,</a:t>
            </a:r>
            <a:r>
              <a:rPr dirty="0" sz="1300" spc="34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ad</a:t>
            </a:r>
            <a:r>
              <a:rPr dirty="0" sz="1300" spc="3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esempio</a:t>
            </a:r>
            <a:r>
              <a:rPr dirty="0" sz="1300" spc="34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fa</a:t>
            </a:r>
            <a:r>
              <a:rPr dirty="0" sz="1300" spc="3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bene</a:t>
            </a:r>
            <a:r>
              <a:rPr dirty="0" sz="1300" spc="220">
                <a:latin typeface="Cambria"/>
                <a:cs typeface="Cambria"/>
              </a:rPr>
              <a:t>  </a:t>
            </a:r>
            <a:r>
              <a:rPr dirty="0" baseline="44871" sz="1950" spc="-15">
                <a:latin typeface="Cambria"/>
                <a:cs typeface="Cambria"/>
              </a:rPr>
              <a:t>diventando</a:t>
            </a:r>
            <a:endParaRPr baseline="44871" sz="195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113496" y="6926128"/>
            <a:ext cx="2290445" cy="22732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79425" algn="l"/>
                <a:tab pos="1289685" algn="l"/>
                <a:tab pos="2038350" algn="l"/>
              </a:tabLst>
            </a:pPr>
            <a:r>
              <a:rPr dirty="0" sz="1300" spc="-25">
                <a:latin typeface="Cambria"/>
                <a:cs typeface="Cambria"/>
              </a:rPr>
              <a:t>una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10">
                <a:latin typeface="Cambria"/>
                <a:cs typeface="Cambria"/>
              </a:rPr>
              <a:t>malattia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10">
                <a:latin typeface="Cambria"/>
                <a:cs typeface="Cambria"/>
              </a:rPr>
              <a:t>sempre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5">
                <a:latin typeface="Cambria"/>
                <a:cs typeface="Cambria"/>
              </a:rPr>
              <a:t>più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086" y="7238207"/>
            <a:ext cx="7286625" cy="22732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latin typeface="Cambria"/>
                <a:cs typeface="Cambria"/>
              </a:rPr>
              <a:t>alla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salute,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calma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 spc="50">
                <a:latin typeface="Cambria"/>
                <a:cs typeface="Cambria"/>
              </a:rPr>
              <a:t>mente,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aiuta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</a:t>
            </a:r>
            <a:r>
              <a:rPr dirty="0" sz="1300" spc="13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moderare</a:t>
            </a:r>
            <a:r>
              <a:rPr dirty="0" sz="1300" spc="14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lo</a:t>
            </a:r>
            <a:r>
              <a:rPr dirty="0" sz="1300" spc="270">
                <a:latin typeface="Cambria"/>
                <a:cs typeface="Cambria"/>
              </a:rPr>
              <a:t>  </a:t>
            </a:r>
            <a:r>
              <a:rPr dirty="0" baseline="44871" sz="1950">
                <a:latin typeface="Cambria"/>
                <a:cs typeface="Cambria"/>
              </a:rPr>
              <a:t>mortale</a:t>
            </a:r>
            <a:r>
              <a:rPr dirty="0" baseline="44871" sz="1950" spc="112">
                <a:latin typeface="Cambria"/>
                <a:cs typeface="Cambria"/>
              </a:rPr>
              <a:t> </a:t>
            </a:r>
            <a:r>
              <a:rPr dirty="0" baseline="44871" sz="1950">
                <a:latin typeface="Cambria"/>
                <a:cs typeface="Cambria"/>
              </a:rPr>
              <a:t>per</a:t>
            </a:r>
            <a:r>
              <a:rPr dirty="0" baseline="44871" sz="1950" spc="120">
                <a:latin typeface="Cambria"/>
                <a:cs typeface="Cambria"/>
              </a:rPr>
              <a:t> </a:t>
            </a:r>
            <a:r>
              <a:rPr dirty="0" baseline="44871" sz="1950">
                <a:latin typeface="Cambria"/>
                <a:cs typeface="Cambria"/>
              </a:rPr>
              <a:t>colpa</a:t>
            </a:r>
            <a:r>
              <a:rPr dirty="0" baseline="44871" sz="1950" spc="120">
                <a:latin typeface="Cambria"/>
                <a:cs typeface="Cambria"/>
              </a:rPr>
              <a:t> </a:t>
            </a:r>
            <a:r>
              <a:rPr dirty="0" baseline="44871" sz="1950">
                <a:latin typeface="Cambria"/>
                <a:cs typeface="Cambria"/>
              </a:rPr>
              <a:t>del</a:t>
            </a:r>
            <a:r>
              <a:rPr dirty="0" baseline="44871" sz="1950" spc="120">
                <a:latin typeface="Cambria"/>
                <a:cs typeface="Cambria"/>
              </a:rPr>
              <a:t> </a:t>
            </a:r>
            <a:r>
              <a:rPr dirty="0" baseline="44871" sz="1950">
                <a:latin typeface="Cambria"/>
                <a:cs typeface="Cambria"/>
              </a:rPr>
              <a:t>poco</a:t>
            </a:r>
            <a:r>
              <a:rPr dirty="0" baseline="44871" sz="1950" spc="120">
                <a:latin typeface="Cambria"/>
                <a:cs typeface="Cambria"/>
              </a:rPr>
              <a:t> </a:t>
            </a:r>
            <a:r>
              <a:rPr dirty="0" baseline="44871" sz="1950">
                <a:latin typeface="Cambria"/>
                <a:cs typeface="Cambria"/>
              </a:rPr>
              <a:t>sport</a:t>
            </a:r>
            <a:r>
              <a:rPr dirty="0" baseline="44871" sz="1950" spc="120">
                <a:latin typeface="Cambria"/>
                <a:cs typeface="Cambria"/>
              </a:rPr>
              <a:t> </a:t>
            </a:r>
            <a:r>
              <a:rPr dirty="0" baseline="44871" sz="1950" spc="52">
                <a:latin typeface="Cambria"/>
                <a:cs typeface="Cambria"/>
              </a:rPr>
              <a:t>praticato.</a:t>
            </a:r>
            <a:endParaRPr baseline="44871" sz="195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38676" y="-47672"/>
            <a:ext cx="173418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3130" algn="l"/>
              </a:tabLst>
            </a:pPr>
            <a:r>
              <a:rPr dirty="0" sz="1250" spc="-85">
                <a:solidFill>
                  <a:srgbClr val="17252F"/>
                </a:solidFill>
                <a:latin typeface="Arial Black"/>
                <a:cs typeface="Arial Black"/>
              </a:rPr>
              <a:t>P.</a:t>
            </a:r>
            <a:r>
              <a:rPr dirty="0" sz="1250" spc="-110">
                <a:solidFill>
                  <a:srgbClr val="17252F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17252F"/>
                </a:solidFill>
                <a:latin typeface="Arial Black"/>
                <a:cs typeface="Arial Black"/>
              </a:rPr>
              <a:t>Bertoli</a:t>
            </a:r>
            <a:r>
              <a:rPr dirty="0" sz="1250">
                <a:solidFill>
                  <a:srgbClr val="17252F"/>
                </a:solidFill>
                <a:latin typeface="Arial Black"/>
                <a:cs typeface="Arial Black"/>
              </a:rPr>
              <a:t>	</a:t>
            </a:r>
            <a:r>
              <a:rPr dirty="0" sz="1250" spc="-20">
                <a:solidFill>
                  <a:srgbClr val="17252F"/>
                </a:solidFill>
                <a:latin typeface="Arial Black"/>
                <a:cs typeface="Arial Black"/>
              </a:rPr>
              <a:t>S.Menotti</a:t>
            </a:r>
            <a:endParaRPr sz="125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05593" y="1958"/>
            <a:ext cx="75501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10">
                <a:solidFill>
                  <a:srgbClr val="17252F"/>
                </a:solidFill>
                <a:latin typeface="Arial Black"/>
                <a:cs typeface="Arial Black"/>
              </a:rPr>
              <a:t>24/01/2025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486" y="7417308"/>
            <a:ext cx="3926204" cy="2018664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5080">
              <a:lnSpc>
                <a:spcPts val="1410"/>
              </a:lnSpc>
              <a:spcBef>
                <a:spcPts val="295"/>
              </a:spcBef>
            </a:pPr>
            <a:r>
              <a:rPr dirty="0" sz="1300">
                <a:latin typeface="Cambria"/>
                <a:cs typeface="Cambria"/>
              </a:rPr>
              <a:t>stress,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l'umore,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combattere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depressione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37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può </a:t>
            </a:r>
            <a:r>
              <a:rPr dirty="0" sz="1300">
                <a:latin typeface="Cambria"/>
                <a:cs typeface="Cambria"/>
              </a:rPr>
              <a:t>aiutare</a:t>
            </a:r>
            <a:r>
              <a:rPr dirty="0" sz="1300" spc="19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</a:t>
            </a:r>
            <a:r>
              <a:rPr dirty="0" sz="1300" spc="20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prevenire</a:t>
            </a:r>
            <a:r>
              <a:rPr dirty="0" sz="1300" spc="19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20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aiutare</a:t>
            </a:r>
            <a:r>
              <a:rPr dirty="0" sz="1300" spc="20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</a:t>
            </a:r>
            <a:r>
              <a:rPr dirty="0" sz="1300" spc="19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gestire</a:t>
            </a:r>
            <a:r>
              <a:rPr dirty="0" sz="1300" spc="20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anche</a:t>
            </a:r>
            <a:r>
              <a:rPr dirty="0" sz="1300" spc="200">
                <a:latin typeface="Cambria"/>
                <a:cs typeface="Cambria"/>
              </a:rPr>
              <a:t>  </a:t>
            </a:r>
            <a:r>
              <a:rPr dirty="0" sz="1300" spc="-50">
                <a:latin typeface="Cambria"/>
                <a:cs typeface="Cambria"/>
              </a:rPr>
              <a:t>i </a:t>
            </a:r>
            <a:r>
              <a:rPr dirty="0" sz="1300">
                <a:latin typeface="Cambria"/>
                <a:cs typeface="Cambria"/>
              </a:rPr>
              <a:t>problemi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salute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mentale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più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40">
                <a:latin typeface="Cambria"/>
                <a:cs typeface="Cambria"/>
              </a:rPr>
              <a:t>gravi.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ts val="1410"/>
              </a:lnSpc>
            </a:pPr>
            <a:r>
              <a:rPr dirty="0" sz="1300">
                <a:latin typeface="Cambria"/>
                <a:cs typeface="Cambria"/>
              </a:rPr>
              <a:t>Oltre</a:t>
            </a:r>
            <a:r>
              <a:rPr dirty="0" sz="1300" spc="33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tutto</a:t>
            </a:r>
            <a:r>
              <a:rPr dirty="0" sz="1300" spc="3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lo</a:t>
            </a:r>
            <a:r>
              <a:rPr dirty="0" sz="1300" spc="3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sport</a:t>
            </a:r>
            <a:r>
              <a:rPr dirty="0" sz="1300" spc="33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può</a:t>
            </a:r>
            <a:r>
              <a:rPr dirty="0" sz="1300" spc="3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diventare</a:t>
            </a:r>
            <a:r>
              <a:rPr dirty="0" sz="1300" spc="33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anche</a:t>
            </a:r>
            <a:r>
              <a:rPr dirty="0" sz="1300" spc="33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33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lavoro </a:t>
            </a:r>
            <a:r>
              <a:rPr dirty="0" sz="1300" spc="10">
                <a:latin typeface="Cambria"/>
                <a:cs typeface="Cambria"/>
              </a:rPr>
              <a:t>ben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pagato,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ad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esempio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giocatori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calcio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vengono </a:t>
            </a:r>
            <a:r>
              <a:rPr dirty="0" sz="1300">
                <a:latin typeface="Cambria"/>
                <a:cs typeface="Cambria"/>
              </a:rPr>
              <a:t>pagati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anche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milioni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euro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fare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sport.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Lo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sport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Italia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più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una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semplice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attività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fisica,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un </a:t>
            </a:r>
            <a:r>
              <a:rPr dirty="0" sz="1300" spc="10">
                <a:latin typeface="Cambria"/>
                <a:cs typeface="Cambria"/>
              </a:rPr>
              <a:t>fenomeno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che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coinvolge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milioni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persone,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creando </a:t>
            </a:r>
            <a:r>
              <a:rPr dirty="0" sz="1300" spc="10">
                <a:latin typeface="Cambria"/>
                <a:cs typeface="Cambria"/>
              </a:rPr>
              <a:t>un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senso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comunità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identità.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Lo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sport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continua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a </a:t>
            </a:r>
            <a:r>
              <a:rPr dirty="0" sz="1300" spc="20">
                <a:latin typeface="Cambria"/>
                <a:cs typeface="Cambria"/>
              </a:rPr>
              <a:t>essere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un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elemento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fondamentale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della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vita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italiana, </a:t>
            </a:r>
            <a:r>
              <a:rPr dirty="0" sz="1300" spc="20">
                <a:latin typeface="Cambria"/>
                <a:cs typeface="Cambria"/>
              </a:rPr>
              <a:t>capace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ispirare,unire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e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far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sognare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5359" y="7601701"/>
            <a:ext cx="125338" cy="125338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751317" y="7584973"/>
            <a:ext cx="311785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160">
                <a:latin typeface="Cambria"/>
                <a:cs typeface="Cambria"/>
              </a:rPr>
              <a:t>1</a:t>
            </a:r>
            <a:r>
              <a:rPr dirty="0" sz="800" spc="5">
                <a:latin typeface="Cambria"/>
                <a:cs typeface="Cambria"/>
              </a:rPr>
              <a:t> </a:t>
            </a:r>
            <a:r>
              <a:rPr dirty="0" sz="800" spc="-10">
                <a:latin typeface="Cambria"/>
                <a:cs typeface="Cambria"/>
              </a:rPr>
              <a:t>serie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514040" y="7967118"/>
            <a:ext cx="2646045" cy="2496820"/>
            <a:chOff x="4514040" y="7967118"/>
            <a:chExt cx="2646045" cy="2496820"/>
          </a:xfrm>
        </p:grpSpPr>
        <p:sp>
          <p:nvSpPr>
            <p:cNvPr id="19" name="object 19" descr=""/>
            <p:cNvSpPr/>
            <p:nvPr/>
          </p:nvSpPr>
          <p:spPr>
            <a:xfrm>
              <a:off x="4514040" y="10461699"/>
              <a:ext cx="2646045" cy="0"/>
            </a:xfrm>
            <a:custGeom>
              <a:avLst/>
              <a:gdLst/>
              <a:ahLst/>
              <a:cxnLst/>
              <a:rect l="l" t="t" r="r" b="b"/>
              <a:pathLst>
                <a:path w="2646045" h="0">
                  <a:moveTo>
                    <a:pt x="0" y="0"/>
                  </a:moveTo>
                  <a:lnTo>
                    <a:pt x="2645768" y="0"/>
                  </a:lnTo>
                </a:path>
              </a:pathLst>
            </a:custGeom>
            <a:ln w="44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14040" y="8193898"/>
              <a:ext cx="2646045" cy="1890395"/>
            </a:xfrm>
            <a:custGeom>
              <a:avLst/>
              <a:gdLst/>
              <a:ahLst/>
              <a:cxnLst/>
              <a:rect l="l" t="t" r="r" b="b"/>
              <a:pathLst>
                <a:path w="2646045" h="1890395">
                  <a:moveTo>
                    <a:pt x="0" y="1889834"/>
                  </a:moveTo>
                  <a:lnTo>
                    <a:pt x="2645768" y="1889834"/>
                  </a:lnTo>
                </a:path>
                <a:path w="2646045" h="1890395">
                  <a:moveTo>
                    <a:pt x="0" y="1511867"/>
                  </a:moveTo>
                  <a:lnTo>
                    <a:pt x="2645768" y="1511867"/>
                  </a:lnTo>
                </a:path>
                <a:path w="2646045" h="1890395">
                  <a:moveTo>
                    <a:pt x="0" y="1133900"/>
                  </a:moveTo>
                  <a:lnTo>
                    <a:pt x="2645768" y="1133900"/>
                  </a:lnTo>
                </a:path>
                <a:path w="2646045" h="1890395">
                  <a:moveTo>
                    <a:pt x="0" y="755933"/>
                  </a:moveTo>
                  <a:lnTo>
                    <a:pt x="2645768" y="755933"/>
                  </a:lnTo>
                </a:path>
                <a:path w="2646045" h="1890395">
                  <a:moveTo>
                    <a:pt x="0" y="377966"/>
                  </a:moveTo>
                  <a:lnTo>
                    <a:pt x="2645768" y="377966"/>
                  </a:lnTo>
                </a:path>
                <a:path w="2646045" h="1890395">
                  <a:moveTo>
                    <a:pt x="0" y="0"/>
                  </a:moveTo>
                  <a:lnTo>
                    <a:pt x="2645768" y="0"/>
                  </a:lnTo>
                </a:path>
              </a:pathLst>
            </a:custGeom>
            <a:ln w="44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14037" y="7967128"/>
              <a:ext cx="2646045" cy="2494915"/>
            </a:xfrm>
            <a:custGeom>
              <a:avLst/>
              <a:gdLst/>
              <a:ahLst/>
              <a:cxnLst/>
              <a:rect l="l" t="t" r="r" b="b"/>
              <a:pathLst>
                <a:path w="2646045" h="2494915">
                  <a:moveTo>
                    <a:pt x="821093" y="325945"/>
                  </a:moveTo>
                  <a:lnTo>
                    <a:pt x="807631" y="290182"/>
                  </a:lnTo>
                  <a:lnTo>
                    <a:pt x="776566" y="267919"/>
                  </a:lnTo>
                  <a:lnTo>
                    <a:pt x="759726" y="264566"/>
                  </a:lnTo>
                  <a:lnTo>
                    <a:pt x="61366" y="264566"/>
                  </a:lnTo>
                  <a:lnTo>
                    <a:pt x="25603" y="278041"/>
                  </a:lnTo>
                  <a:lnTo>
                    <a:pt x="3340" y="309105"/>
                  </a:lnTo>
                  <a:lnTo>
                    <a:pt x="0" y="325945"/>
                  </a:lnTo>
                  <a:lnTo>
                    <a:pt x="0" y="2494572"/>
                  </a:lnTo>
                  <a:lnTo>
                    <a:pt x="821093" y="2494572"/>
                  </a:lnTo>
                  <a:lnTo>
                    <a:pt x="821093" y="325945"/>
                  </a:lnTo>
                  <a:close/>
                </a:path>
                <a:path w="2646045" h="2494915">
                  <a:moveTo>
                    <a:pt x="1733435" y="61366"/>
                  </a:moveTo>
                  <a:lnTo>
                    <a:pt x="1719961" y="25603"/>
                  </a:lnTo>
                  <a:lnTo>
                    <a:pt x="1688896" y="3340"/>
                  </a:lnTo>
                  <a:lnTo>
                    <a:pt x="1672056" y="0"/>
                  </a:lnTo>
                  <a:lnTo>
                    <a:pt x="973709" y="0"/>
                  </a:lnTo>
                  <a:lnTo>
                    <a:pt x="937933" y="13462"/>
                  </a:lnTo>
                  <a:lnTo>
                    <a:pt x="915682" y="44526"/>
                  </a:lnTo>
                  <a:lnTo>
                    <a:pt x="912329" y="61366"/>
                  </a:lnTo>
                  <a:lnTo>
                    <a:pt x="912329" y="2494572"/>
                  </a:lnTo>
                  <a:lnTo>
                    <a:pt x="1733435" y="2494572"/>
                  </a:lnTo>
                  <a:lnTo>
                    <a:pt x="1733435" y="61366"/>
                  </a:lnTo>
                  <a:close/>
                </a:path>
                <a:path w="2646045" h="2494915">
                  <a:moveTo>
                    <a:pt x="2645765" y="1157478"/>
                  </a:moveTo>
                  <a:lnTo>
                    <a:pt x="2632303" y="1121702"/>
                  </a:lnTo>
                  <a:lnTo>
                    <a:pt x="2601226" y="1099451"/>
                  </a:lnTo>
                  <a:lnTo>
                    <a:pt x="2584386" y="1096098"/>
                  </a:lnTo>
                  <a:lnTo>
                    <a:pt x="1886038" y="1096098"/>
                  </a:lnTo>
                  <a:lnTo>
                    <a:pt x="1850275" y="1109560"/>
                  </a:lnTo>
                  <a:lnTo>
                    <a:pt x="1828012" y="1140637"/>
                  </a:lnTo>
                  <a:lnTo>
                    <a:pt x="1824659" y="1157478"/>
                  </a:lnTo>
                  <a:lnTo>
                    <a:pt x="1824659" y="2494572"/>
                  </a:lnTo>
                  <a:lnTo>
                    <a:pt x="2645765" y="2494572"/>
                  </a:lnTo>
                  <a:lnTo>
                    <a:pt x="2645765" y="1157478"/>
                  </a:lnTo>
                  <a:close/>
                </a:path>
              </a:pathLst>
            </a:custGeom>
            <a:solidFill>
              <a:srgbClr val="75976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4514040" y="7815931"/>
            <a:ext cx="2646045" cy="0"/>
          </a:xfrm>
          <a:custGeom>
            <a:avLst/>
            <a:gdLst/>
            <a:ahLst/>
            <a:cxnLst/>
            <a:rect l="l" t="t" r="r" b="b"/>
            <a:pathLst>
              <a:path w="2646045" h="0">
                <a:moveTo>
                  <a:pt x="0" y="0"/>
                </a:moveTo>
                <a:lnTo>
                  <a:pt x="2645768" y="0"/>
                </a:lnTo>
              </a:path>
            </a:pathLst>
          </a:custGeom>
          <a:ln w="44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4800983" y="10472333"/>
            <a:ext cx="23876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0">
                <a:latin typeface="Cambria"/>
                <a:cs typeface="Cambria"/>
              </a:rPr>
              <a:t>2000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721929" y="10472333"/>
            <a:ext cx="22606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30">
                <a:latin typeface="Cambria"/>
                <a:cs typeface="Cambria"/>
              </a:rPr>
              <a:t>2021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624749" y="10472333"/>
            <a:ext cx="24511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0">
                <a:latin typeface="Cambria"/>
                <a:cs typeface="Cambria"/>
              </a:rPr>
              <a:t>2025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314536" y="9626396"/>
            <a:ext cx="133985" cy="9067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>
                <a:latin typeface="Cambria"/>
                <a:cs typeface="Cambria"/>
              </a:rPr>
              <a:t>20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800">
              <a:latin typeface="Cambria"/>
              <a:cs typeface="Cambria"/>
            </a:endParaRPr>
          </a:p>
          <a:p>
            <a:pPr marL="30480">
              <a:lnSpc>
                <a:spcPct val="100000"/>
              </a:lnSpc>
            </a:pPr>
            <a:r>
              <a:rPr dirty="0" sz="800" spc="-55">
                <a:latin typeface="Cambria"/>
                <a:cs typeface="Cambria"/>
              </a:rPr>
              <a:t>10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800">
              <a:latin typeface="Cambria"/>
              <a:cs typeface="Cambria"/>
            </a:endParaRPr>
          </a:p>
          <a:p>
            <a:pPr marL="66675">
              <a:lnSpc>
                <a:spcPct val="100000"/>
              </a:lnSpc>
            </a:pPr>
            <a:r>
              <a:rPr dirty="0" sz="800" spc="-50">
                <a:latin typeface="Cambria"/>
                <a:cs typeface="Cambria"/>
              </a:rPr>
              <a:t>0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314536" y="9248429"/>
            <a:ext cx="133985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>
                <a:latin typeface="Cambria"/>
                <a:cs typeface="Cambria"/>
              </a:rPr>
              <a:t>30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314258" y="8870463"/>
            <a:ext cx="13462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>
                <a:latin typeface="Cambria"/>
                <a:cs typeface="Cambria"/>
              </a:rPr>
              <a:t>40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314536" y="8492495"/>
            <a:ext cx="133985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>
                <a:latin typeface="Cambria"/>
                <a:cs typeface="Cambria"/>
              </a:rPr>
              <a:t>50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314675" y="8114528"/>
            <a:ext cx="13335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>
                <a:latin typeface="Cambria"/>
                <a:cs typeface="Cambria"/>
              </a:rPr>
              <a:t>60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321273" y="7736561"/>
            <a:ext cx="128905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>
                <a:latin typeface="Cambria"/>
                <a:cs typeface="Cambria"/>
              </a:rPr>
              <a:t>70</a:t>
            </a:r>
            <a:endParaRPr sz="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15931" y="825771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0" y="0"/>
                </a:moveTo>
                <a:lnTo>
                  <a:pt x="28806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55999" y="268071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 h="0">
                <a:moveTo>
                  <a:pt x="0" y="0"/>
                </a:moveTo>
                <a:lnTo>
                  <a:pt x="60479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16886" y="1690319"/>
            <a:ext cx="6488430" cy="1502410"/>
            <a:chOff x="516886" y="1690319"/>
            <a:chExt cx="6488430" cy="1502410"/>
          </a:xfrm>
        </p:grpSpPr>
        <p:sp>
          <p:nvSpPr>
            <p:cNvPr id="5" name="object 5" descr=""/>
            <p:cNvSpPr/>
            <p:nvPr/>
          </p:nvSpPr>
          <p:spPr>
            <a:xfrm>
              <a:off x="755999" y="1819997"/>
              <a:ext cx="6048375" cy="0"/>
            </a:xfrm>
            <a:custGeom>
              <a:avLst/>
              <a:gdLst/>
              <a:ahLst/>
              <a:cxnLst/>
              <a:rect l="l" t="t" r="r" b="b"/>
              <a:pathLst>
                <a:path w="6048375" h="0">
                  <a:moveTo>
                    <a:pt x="0" y="0"/>
                  </a:moveTo>
                  <a:lnTo>
                    <a:pt x="60479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316" y="1701749"/>
              <a:ext cx="3301829" cy="147897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16877" y="1690330"/>
              <a:ext cx="52069" cy="114300"/>
            </a:xfrm>
            <a:custGeom>
              <a:avLst/>
              <a:gdLst/>
              <a:ahLst/>
              <a:cxnLst/>
              <a:rect l="l" t="t" r="r" b="b"/>
              <a:pathLst>
                <a:path w="52070" h="114300">
                  <a:moveTo>
                    <a:pt x="51790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9050" y="114300"/>
                  </a:lnTo>
                  <a:lnTo>
                    <a:pt x="19050" y="19050"/>
                  </a:lnTo>
                  <a:lnTo>
                    <a:pt x="51790" y="19050"/>
                  </a:lnTo>
                  <a:lnTo>
                    <a:pt x="517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26411" y="1823669"/>
              <a:ext cx="0" cy="1369060"/>
            </a:xfrm>
            <a:custGeom>
              <a:avLst/>
              <a:gdLst/>
              <a:ahLst/>
              <a:cxnLst/>
              <a:rect l="l" t="t" r="r" b="b"/>
              <a:pathLst>
                <a:path w="0" h="1369060">
                  <a:moveTo>
                    <a:pt x="0" y="0"/>
                  </a:moveTo>
                  <a:lnTo>
                    <a:pt x="0" y="1368474"/>
                  </a:lnTo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5936" y="3182618"/>
              <a:ext cx="3260725" cy="0"/>
            </a:xfrm>
            <a:custGeom>
              <a:avLst/>
              <a:gdLst/>
              <a:ahLst/>
              <a:cxnLst/>
              <a:rect l="l" t="t" r="r" b="b"/>
              <a:pathLst>
                <a:path w="3260725" h="0">
                  <a:moveTo>
                    <a:pt x="0" y="0"/>
                  </a:moveTo>
                  <a:lnTo>
                    <a:pt x="3260675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15651" y="3103739"/>
              <a:ext cx="26034" cy="88900"/>
            </a:xfrm>
            <a:custGeom>
              <a:avLst/>
              <a:gdLst/>
              <a:ahLst/>
              <a:cxnLst/>
              <a:rect l="l" t="t" r="r" b="b"/>
              <a:pathLst>
                <a:path w="26035" h="88900">
                  <a:moveTo>
                    <a:pt x="25450" y="0"/>
                  </a:moveTo>
                  <a:lnTo>
                    <a:pt x="6845" y="0"/>
                  </a:lnTo>
                  <a:lnTo>
                    <a:pt x="6845" y="69354"/>
                  </a:lnTo>
                  <a:lnTo>
                    <a:pt x="0" y="69354"/>
                  </a:lnTo>
                  <a:lnTo>
                    <a:pt x="0" y="88404"/>
                  </a:lnTo>
                  <a:lnTo>
                    <a:pt x="6845" y="88404"/>
                  </a:lnTo>
                  <a:lnTo>
                    <a:pt x="25450" y="88404"/>
                  </a:lnTo>
                  <a:lnTo>
                    <a:pt x="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31809" y="1770239"/>
              <a:ext cx="0" cy="1314450"/>
            </a:xfrm>
            <a:custGeom>
              <a:avLst/>
              <a:gdLst/>
              <a:ahLst/>
              <a:cxnLst/>
              <a:rect l="l" t="t" r="r" b="b"/>
              <a:pathLst>
                <a:path w="0" h="1314450">
                  <a:moveTo>
                    <a:pt x="0" y="0"/>
                  </a:moveTo>
                  <a:lnTo>
                    <a:pt x="0" y="1314449"/>
                  </a:lnTo>
                </a:path>
              </a:pathLst>
            </a:custGeom>
            <a:ln w="1860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88118" y="1690330"/>
              <a:ext cx="53340" cy="60960"/>
            </a:xfrm>
            <a:custGeom>
              <a:avLst/>
              <a:gdLst/>
              <a:ahLst/>
              <a:cxnLst/>
              <a:rect l="l" t="t" r="r" b="b"/>
              <a:pathLst>
                <a:path w="53339" h="60960">
                  <a:moveTo>
                    <a:pt x="52984" y="0"/>
                  </a:moveTo>
                  <a:lnTo>
                    <a:pt x="34378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34378" y="19050"/>
                  </a:lnTo>
                  <a:lnTo>
                    <a:pt x="34378" y="60871"/>
                  </a:lnTo>
                  <a:lnTo>
                    <a:pt x="52984" y="60871"/>
                  </a:lnTo>
                  <a:lnTo>
                    <a:pt x="52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87728" y="1699844"/>
              <a:ext cx="3181350" cy="0"/>
            </a:xfrm>
            <a:custGeom>
              <a:avLst/>
              <a:gdLst/>
              <a:ahLst/>
              <a:cxnLst/>
              <a:rect l="l" t="t" r="r" b="b"/>
              <a:pathLst>
                <a:path w="3181350" h="0">
                  <a:moveTo>
                    <a:pt x="0" y="0"/>
                  </a:moveTo>
                  <a:lnTo>
                    <a:pt x="3181349" y="0"/>
                  </a:lnTo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6362" y="1701749"/>
              <a:ext cx="2788500" cy="147897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194924" y="1690330"/>
              <a:ext cx="92075" cy="114300"/>
            </a:xfrm>
            <a:custGeom>
              <a:avLst/>
              <a:gdLst/>
              <a:ahLst/>
              <a:cxnLst/>
              <a:rect l="l" t="t" r="r" b="b"/>
              <a:pathLst>
                <a:path w="92075" h="114300">
                  <a:moveTo>
                    <a:pt x="91681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9050" y="114300"/>
                  </a:lnTo>
                  <a:lnTo>
                    <a:pt x="19050" y="19050"/>
                  </a:lnTo>
                  <a:lnTo>
                    <a:pt x="91681" y="19050"/>
                  </a:lnTo>
                  <a:lnTo>
                    <a:pt x="916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204457" y="1823669"/>
              <a:ext cx="0" cy="1369060"/>
            </a:xfrm>
            <a:custGeom>
              <a:avLst/>
              <a:gdLst/>
              <a:ahLst/>
              <a:cxnLst/>
              <a:rect l="l" t="t" r="r" b="b"/>
              <a:pathLst>
                <a:path w="0" h="1369060">
                  <a:moveTo>
                    <a:pt x="0" y="0"/>
                  </a:moveTo>
                  <a:lnTo>
                    <a:pt x="0" y="1368474"/>
                  </a:lnTo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213982" y="3182618"/>
              <a:ext cx="2727325" cy="0"/>
            </a:xfrm>
            <a:custGeom>
              <a:avLst/>
              <a:gdLst/>
              <a:ahLst/>
              <a:cxnLst/>
              <a:rect l="l" t="t" r="r" b="b"/>
              <a:pathLst>
                <a:path w="2727325" h="0">
                  <a:moveTo>
                    <a:pt x="0" y="0"/>
                  </a:moveTo>
                  <a:lnTo>
                    <a:pt x="2727275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960298" y="3123691"/>
              <a:ext cx="45085" cy="68580"/>
            </a:xfrm>
            <a:custGeom>
              <a:avLst/>
              <a:gdLst/>
              <a:ahLst/>
              <a:cxnLst/>
              <a:rect l="l" t="t" r="r" b="b"/>
              <a:pathLst>
                <a:path w="45084" h="68580">
                  <a:moveTo>
                    <a:pt x="44500" y="0"/>
                  </a:moveTo>
                  <a:lnTo>
                    <a:pt x="26797" y="0"/>
                  </a:lnTo>
                  <a:lnTo>
                    <a:pt x="26797" y="49403"/>
                  </a:lnTo>
                  <a:lnTo>
                    <a:pt x="0" y="49403"/>
                  </a:lnTo>
                  <a:lnTo>
                    <a:pt x="0" y="68453"/>
                  </a:lnTo>
                  <a:lnTo>
                    <a:pt x="26797" y="68453"/>
                  </a:lnTo>
                  <a:lnTo>
                    <a:pt x="44500" y="68453"/>
                  </a:lnTo>
                  <a:lnTo>
                    <a:pt x="44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995952" y="1790182"/>
              <a:ext cx="0" cy="1314450"/>
            </a:xfrm>
            <a:custGeom>
              <a:avLst/>
              <a:gdLst/>
              <a:ahLst/>
              <a:cxnLst/>
              <a:rect l="l" t="t" r="r" b="b"/>
              <a:pathLst>
                <a:path w="0" h="1314450">
                  <a:moveTo>
                    <a:pt x="0" y="0"/>
                  </a:moveTo>
                  <a:lnTo>
                    <a:pt x="0" y="1314449"/>
                  </a:lnTo>
                </a:path>
              </a:pathLst>
            </a:custGeom>
            <a:ln w="1771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72655" y="1690330"/>
              <a:ext cx="32384" cy="81280"/>
            </a:xfrm>
            <a:custGeom>
              <a:avLst/>
              <a:gdLst/>
              <a:ahLst/>
              <a:cxnLst/>
              <a:rect l="l" t="t" r="r" b="b"/>
              <a:pathLst>
                <a:path w="32384" h="81280">
                  <a:moveTo>
                    <a:pt x="32143" y="0"/>
                  </a:moveTo>
                  <a:lnTo>
                    <a:pt x="14439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4439" y="19050"/>
                  </a:lnTo>
                  <a:lnTo>
                    <a:pt x="14439" y="80810"/>
                  </a:lnTo>
                  <a:lnTo>
                    <a:pt x="32143" y="80810"/>
                  </a:lnTo>
                  <a:lnTo>
                    <a:pt x="32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305660" y="1699844"/>
              <a:ext cx="2647950" cy="0"/>
            </a:xfrm>
            <a:custGeom>
              <a:avLst/>
              <a:gdLst/>
              <a:ahLst/>
              <a:cxnLst/>
              <a:rect l="l" t="t" r="r" b="b"/>
              <a:pathLst>
                <a:path w="2647950" h="0">
                  <a:moveTo>
                    <a:pt x="0" y="0"/>
                  </a:moveTo>
                  <a:lnTo>
                    <a:pt x="2647949" y="0"/>
                  </a:lnTo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694460" y="616174"/>
            <a:ext cx="3220085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800" spc="-10">
                <a:latin typeface="Cambria"/>
                <a:cs typeface="Cambria"/>
              </a:rPr>
              <a:t>CRONACA</a:t>
            </a:r>
            <a:endParaRPr sz="5800">
              <a:latin typeface="Cambria"/>
              <a:cs typeface="Cambria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0615" y="557739"/>
            <a:ext cx="1038224" cy="87818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2785" y="3679833"/>
            <a:ext cx="3001411" cy="2251250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743299" y="324043"/>
            <a:ext cx="720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24/01/2025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00912" y="297373"/>
            <a:ext cx="815975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 marR="5080" indent="-149860">
              <a:lnSpc>
                <a:spcPct val="114599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M.Dall’Asta S.Nicolosi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69469" y="3405980"/>
            <a:ext cx="3623310" cy="9398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5399"/>
              </a:lnSpc>
              <a:spcBef>
                <a:spcPts val="90"/>
              </a:spcBef>
            </a:pPr>
            <a:r>
              <a:rPr dirty="0" sz="1300">
                <a:latin typeface="Cambria"/>
                <a:cs typeface="Cambria"/>
              </a:rPr>
              <a:t>Negli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ultimi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anni,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Sissa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Trecasali,un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comune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della </a:t>
            </a:r>
            <a:r>
              <a:rPr dirty="0" sz="1300">
                <a:latin typeface="Cambria"/>
                <a:cs typeface="Cambria"/>
              </a:rPr>
              <a:t>provincia</a:t>
            </a:r>
            <a:r>
              <a:rPr dirty="0" sz="1300" spc="20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20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Parma,</a:t>
            </a:r>
            <a:r>
              <a:rPr dirty="0" sz="1300" spc="20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ha</a:t>
            </a:r>
            <a:r>
              <a:rPr dirty="0" sz="1300" spc="20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vissuto</a:t>
            </a:r>
            <a:r>
              <a:rPr dirty="0" sz="1300" spc="20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2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evento</a:t>
            </a:r>
            <a:r>
              <a:rPr dirty="0" sz="1300" spc="20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che</a:t>
            </a:r>
            <a:r>
              <a:rPr dirty="0" sz="1300" spc="204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ha </a:t>
            </a:r>
            <a:r>
              <a:rPr dirty="0" sz="1300">
                <a:latin typeface="Cambria"/>
                <a:cs typeface="Cambria"/>
              </a:rPr>
              <a:t>catturato</a:t>
            </a:r>
            <a:r>
              <a:rPr dirty="0" sz="1300" spc="3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l’attenzione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dei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media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dell’opinione pubblica.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69469" y="4548980"/>
            <a:ext cx="3623310" cy="4826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5399"/>
              </a:lnSpc>
              <a:spcBef>
                <a:spcPts val="90"/>
              </a:spcBef>
            </a:pPr>
            <a:r>
              <a:rPr dirty="0" sz="1300">
                <a:latin typeface="Cambria"/>
                <a:cs typeface="Cambria"/>
              </a:rPr>
              <a:t>I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carabinieri</a:t>
            </a:r>
            <a:r>
              <a:rPr dirty="0" sz="1300" spc="3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Sissa</a:t>
            </a:r>
            <a:r>
              <a:rPr dirty="0" sz="1300" spc="3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Trecasali,</a:t>
            </a:r>
            <a:r>
              <a:rPr dirty="0" sz="1300" spc="3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pattuglia</a:t>
            </a:r>
            <a:r>
              <a:rPr dirty="0" sz="1300" spc="36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nel </a:t>
            </a:r>
            <a:r>
              <a:rPr dirty="0" sz="1300">
                <a:latin typeface="Cambria"/>
                <a:cs typeface="Cambria"/>
              </a:rPr>
              <a:t>centro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della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città,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avevano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notato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uomo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una </a:t>
            </a:r>
            <a:r>
              <a:rPr dirty="0" sz="1300">
                <a:latin typeface="Cambria"/>
                <a:cs typeface="Cambria"/>
              </a:rPr>
              <a:t>donna</a:t>
            </a:r>
            <a:r>
              <a:rPr dirty="0" sz="1300" spc="24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che</a:t>
            </a:r>
            <a:r>
              <a:rPr dirty="0" sz="1300" spc="245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erano</a:t>
            </a:r>
            <a:r>
              <a:rPr dirty="0" sz="1300" spc="245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appena</a:t>
            </a:r>
            <a:r>
              <a:rPr dirty="0" sz="1300" spc="24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usciti</a:t>
            </a:r>
            <a:r>
              <a:rPr dirty="0" sz="1300" spc="245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da</a:t>
            </a:r>
            <a:r>
              <a:rPr dirty="0" sz="1300" spc="245">
                <a:latin typeface="Cambria"/>
                <a:cs typeface="Cambria"/>
              </a:rPr>
              <a:t>   </a:t>
            </a:r>
            <a:r>
              <a:rPr dirty="0" sz="1300" spc="-25">
                <a:latin typeface="Cambria"/>
                <a:cs typeface="Cambria"/>
              </a:rPr>
              <a:t>un </a:t>
            </a:r>
            <a:r>
              <a:rPr dirty="0" sz="1300">
                <a:latin typeface="Cambria"/>
                <a:cs typeface="Cambria"/>
              </a:rPr>
              <a:t>supermercato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con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il</a:t>
            </a:r>
            <a:r>
              <a:rPr dirty="0" sz="1300" spc="3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carrello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della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spesa</a:t>
            </a:r>
            <a:r>
              <a:rPr dirty="0" sz="1300" spc="3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ed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un </a:t>
            </a:r>
            <a:r>
              <a:rPr dirty="0" sz="1300">
                <a:latin typeface="Cambria"/>
                <a:cs typeface="Cambria"/>
              </a:rPr>
              <a:t>borsone</a:t>
            </a:r>
            <a:r>
              <a:rPr dirty="0" sz="1300" spc="2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pieno</a:t>
            </a:r>
            <a:r>
              <a:rPr dirty="0" sz="1300" spc="2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2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generi</a:t>
            </a:r>
            <a:r>
              <a:rPr dirty="0" sz="1300" spc="2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alimentari,</a:t>
            </a:r>
            <a:r>
              <a:rPr dirty="0" sz="1300" spc="2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andavano</a:t>
            </a:r>
            <a:r>
              <a:rPr dirty="0" sz="1300" spc="254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di </a:t>
            </a:r>
            <a:r>
              <a:rPr dirty="0" sz="1300">
                <a:latin typeface="Cambria"/>
                <a:cs typeface="Cambria"/>
              </a:rPr>
              <a:t>fretta</a:t>
            </a:r>
            <a:r>
              <a:rPr dirty="0" sz="1300" spc="45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sospettosamente</a:t>
            </a:r>
            <a:r>
              <a:rPr dirty="0" sz="1300" spc="45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alla</a:t>
            </a:r>
            <a:r>
              <a:rPr dirty="0" sz="1300" spc="45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loro</a:t>
            </a:r>
            <a:r>
              <a:rPr dirty="0" sz="1300" spc="450">
                <a:latin typeface="Cambria"/>
                <a:cs typeface="Cambria"/>
              </a:rPr>
              <a:t>   </a:t>
            </a:r>
            <a:r>
              <a:rPr dirty="0" sz="1300" spc="-20">
                <a:latin typeface="Cambria"/>
                <a:cs typeface="Cambria"/>
              </a:rPr>
              <a:t>auto </a:t>
            </a:r>
            <a:r>
              <a:rPr dirty="0" sz="1300">
                <a:latin typeface="Cambria"/>
                <a:cs typeface="Cambria"/>
              </a:rPr>
              <a:t>parcheggiata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nelle</a:t>
            </a:r>
            <a:r>
              <a:rPr dirty="0" sz="1300" spc="1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vicinanze.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Quando</a:t>
            </a:r>
            <a:r>
              <a:rPr dirty="0" sz="1300" spc="1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16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pattuglia </a:t>
            </a:r>
            <a:r>
              <a:rPr dirty="0" sz="1300">
                <a:latin typeface="Cambria"/>
                <a:cs typeface="Cambria"/>
              </a:rPr>
              <a:t>li</a:t>
            </a:r>
            <a:r>
              <a:rPr dirty="0" sz="1300" spc="1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ha</a:t>
            </a:r>
            <a:r>
              <a:rPr dirty="0" sz="1300" spc="1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visti,</a:t>
            </a:r>
            <a:r>
              <a:rPr dirty="0" sz="1300" spc="16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1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tutta</a:t>
            </a:r>
            <a:r>
              <a:rPr dirty="0" sz="1300" spc="16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fretta,</a:t>
            </a:r>
            <a:r>
              <a:rPr dirty="0" sz="1300" spc="15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hanno</a:t>
            </a:r>
            <a:r>
              <a:rPr dirty="0" sz="1300" spc="16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scaricato</a:t>
            </a:r>
            <a:r>
              <a:rPr dirty="0" sz="1300" spc="155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il </a:t>
            </a:r>
            <a:r>
              <a:rPr dirty="0" sz="1300" spc="10">
                <a:latin typeface="Cambria"/>
                <a:cs typeface="Cambria"/>
              </a:rPr>
              <a:t>contenuto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del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carrello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nel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bagagliaio,</a:t>
            </a:r>
            <a:r>
              <a:rPr dirty="0" sz="1300" spc="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cercando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di </a:t>
            </a:r>
            <a:r>
              <a:rPr dirty="0" sz="1300" spc="10">
                <a:latin typeface="Cambria"/>
                <a:cs typeface="Cambria"/>
              </a:rPr>
              <a:t>sottrarsi</a:t>
            </a:r>
            <a:r>
              <a:rPr dirty="0" sz="1300" spc="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al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controllo.</a:t>
            </a:r>
            <a:r>
              <a:rPr dirty="0" sz="1300" spc="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Questo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atteggiamento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destò </a:t>
            </a:r>
            <a:r>
              <a:rPr dirty="0" sz="1300">
                <a:latin typeface="Cambria"/>
                <a:cs typeface="Cambria"/>
              </a:rPr>
              <a:t>non</a:t>
            </a:r>
            <a:r>
              <a:rPr dirty="0" sz="1300" spc="25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pochi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sospetti</a:t>
            </a:r>
            <a:r>
              <a:rPr dirty="0" sz="1300" spc="25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nei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confronti</a:t>
            </a:r>
            <a:r>
              <a:rPr dirty="0" sz="1300" spc="25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dei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carabinieri. </a:t>
            </a:r>
            <a:r>
              <a:rPr dirty="0" sz="1300">
                <a:latin typeface="Cambria"/>
                <a:cs typeface="Cambria"/>
              </a:rPr>
              <a:t>Dopo</a:t>
            </a:r>
            <a:r>
              <a:rPr dirty="0" sz="1300" spc="48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aver</a:t>
            </a:r>
            <a:r>
              <a:rPr dirty="0" sz="1300" spc="4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bloccato</a:t>
            </a:r>
            <a:r>
              <a:rPr dirty="0" sz="1300" spc="4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l’auto</a:t>
            </a:r>
            <a:r>
              <a:rPr dirty="0" sz="1300" spc="4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hanno</a:t>
            </a:r>
            <a:r>
              <a:rPr dirty="0" sz="1300" spc="4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proceduto</a:t>
            </a:r>
            <a:r>
              <a:rPr dirty="0" sz="1300" spc="49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al </a:t>
            </a:r>
            <a:r>
              <a:rPr dirty="0" sz="1300">
                <a:latin typeface="Cambria"/>
                <a:cs typeface="Cambria"/>
              </a:rPr>
              <a:t>controllo</a:t>
            </a:r>
            <a:r>
              <a:rPr dirty="0" sz="1300" spc="25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della</a:t>
            </a:r>
            <a:r>
              <a:rPr dirty="0" sz="1300" spc="25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coppia.</a:t>
            </a:r>
            <a:r>
              <a:rPr dirty="0" sz="1300" spc="254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Al</a:t>
            </a:r>
            <a:r>
              <a:rPr dirty="0" sz="1300" spc="25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termine</a:t>
            </a:r>
            <a:r>
              <a:rPr dirty="0" sz="1300" spc="250">
                <a:latin typeface="Cambria"/>
                <a:cs typeface="Cambria"/>
              </a:rPr>
              <a:t>   </a:t>
            </a:r>
            <a:r>
              <a:rPr dirty="0" sz="1300" spc="-10">
                <a:latin typeface="Cambria"/>
                <a:cs typeface="Cambria"/>
              </a:rPr>
              <a:t>degli </a:t>
            </a:r>
            <a:r>
              <a:rPr dirty="0" sz="1300" spc="10">
                <a:latin typeface="Cambria"/>
                <a:cs typeface="Cambria"/>
              </a:rPr>
              <a:t>accertamenti,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fatto</a:t>
            </a:r>
            <a:r>
              <a:rPr dirty="0" sz="1300" spc="5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salvo</a:t>
            </a:r>
            <a:r>
              <a:rPr dirty="0" sz="1300" spc="5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il</a:t>
            </a:r>
            <a:r>
              <a:rPr dirty="0" sz="1300" spc="5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principio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5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innocenza </a:t>
            </a:r>
            <a:r>
              <a:rPr dirty="0" sz="1300">
                <a:latin typeface="Cambria"/>
                <a:cs typeface="Cambria"/>
              </a:rPr>
              <a:t>fino</a:t>
            </a:r>
            <a:r>
              <a:rPr dirty="0" sz="1300" spc="39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4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sentenza</a:t>
            </a:r>
            <a:r>
              <a:rPr dirty="0" sz="1300" spc="4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definitiva,</a:t>
            </a:r>
            <a:r>
              <a:rPr dirty="0" sz="1300" spc="4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4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coppia,</a:t>
            </a:r>
            <a:r>
              <a:rPr dirty="0" sz="1300" spc="4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già</a:t>
            </a:r>
            <a:r>
              <a:rPr dirty="0" sz="1300" spc="40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resasi </a:t>
            </a:r>
            <a:r>
              <a:rPr dirty="0" sz="1300">
                <a:latin typeface="Cambria"/>
                <a:cs typeface="Cambria"/>
              </a:rPr>
              <a:t>protagonista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analoghe</a:t>
            </a:r>
            <a:r>
              <a:rPr dirty="0" sz="1300" spc="3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imprese</a:t>
            </a:r>
            <a:r>
              <a:rPr dirty="0" sz="1300" spc="3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nel</a:t>
            </a:r>
            <a:r>
              <a:rPr dirty="0" sz="1300" spc="37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territorio </a:t>
            </a:r>
            <a:r>
              <a:rPr dirty="0" sz="1300">
                <a:latin typeface="Cambria"/>
                <a:cs typeface="Cambria"/>
              </a:rPr>
              <a:t>della</a:t>
            </a:r>
            <a:r>
              <a:rPr dirty="0" sz="1300" spc="2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provincia</a:t>
            </a:r>
            <a:r>
              <a:rPr dirty="0" sz="1300" spc="2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2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Parma,</a:t>
            </a:r>
            <a:r>
              <a:rPr dirty="0" sz="1300" spc="2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2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stata</a:t>
            </a:r>
            <a:r>
              <a:rPr dirty="0" sz="1300" spc="2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denunciata</a:t>
            </a:r>
            <a:r>
              <a:rPr dirty="0" sz="1300" spc="220">
                <a:latin typeface="Cambria"/>
                <a:cs typeface="Cambria"/>
              </a:rPr>
              <a:t> </a:t>
            </a:r>
            <a:r>
              <a:rPr dirty="0" sz="1300" spc="-20">
                <a:latin typeface="Cambria"/>
                <a:cs typeface="Cambria"/>
              </a:rPr>
              <a:t>alla </a:t>
            </a:r>
            <a:r>
              <a:rPr dirty="0" sz="1300">
                <a:latin typeface="Cambria"/>
                <a:cs typeface="Cambria"/>
              </a:rPr>
              <a:t>Procura</a:t>
            </a:r>
            <a:r>
              <a:rPr dirty="0" sz="1300" spc="24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della</a:t>
            </a:r>
            <a:r>
              <a:rPr dirty="0" sz="1300" spc="24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Repubblica</a:t>
            </a:r>
            <a:r>
              <a:rPr dirty="0" sz="1300" spc="240">
                <a:latin typeface="Cambria"/>
                <a:cs typeface="Cambria"/>
              </a:rPr>
              <a:t>   </a:t>
            </a:r>
            <a:r>
              <a:rPr dirty="0" sz="1300">
                <a:latin typeface="Cambria"/>
                <a:cs typeface="Cambria"/>
              </a:rPr>
              <a:t>perché</a:t>
            </a:r>
            <a:r>
              <a:rPr dirty="0" sz="1300" spc="240">
                <a:latin typeface="Cambria"/>
                <a:cs typeface="Cambria"/>
              </a:rPr>
              <a:t>   </a:t>
            </a:r>
            <a:r>
              <a:rPr dirty="0" sz="1300" spc="-10">
                <a:latin typeface="Cambria"/>
                <a:cs typeface="Cambria"/>
              </a:rPr>
              <a:t>ritenuta </a:t>
            </a:r>
            <a:r>
              <a:rPr dirty="0" sz="1300">
                <a:latin typeface="Cambria"/>
                <a:cs typeface="Cambria"/>
              </a:rPr>
              <a:t>responsabile</a:t>
            </a:r>
            <a:r>
              <a:rPr dirty="0" sz="1300" spc="3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furto</a:t>
            </a:r>
            <a:r>
              <a:rPr dirty="0" sz="1300" spc="3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aggravato</a:t>
            </a:r>
            <a:r>
              <a:rPr dirty="0" sz="1300" spc="3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concorso.</a:t>
            </a:r>
            <a:r>
              <a:rPr dirty="0" sz="1300" spc="35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La </a:t>
            </a:r>
            <a:r>
              <a:rPr dirty="0" sz="1300">
                <a:latin typeface="Cambria"/>
                <a:cs typeface="Cambria"/>
              </a:rPr>
              <a:t>merce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oggetto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furto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recuperata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dai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Carabinieri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stata</a:t>
            </a:r>
            <a:r>
              <a:rPr dirty="0" sz="1300" spc="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restituita</a:t>
            </a:r>
            <a:r>
              <a:rPr dirty="0" sz="1300" spc="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all’avente</a:t>
            </a:r>
            <a:r>
              <a:rPr dirty="0" sz="1300" spc="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diritto</a:t>
            </a:r>
            <a:r>
              <a:rPr dirty="0" sz="1300" spc="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Sissa</a:t>
            </a:r>
            <a:r>
              <a:rPr dirty="0" sz="1300" spc="1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Trecasali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200880" y="3677928"/>
            <a:ext cx="3005455" cy="225552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70510" algn="l"/>
              </a:tabLst>
            </a:pPr>
            <a:r>
              <a:rPr dirty="0" u="heavy" sz="1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182232" y="6070615"/>
            <a:ext cx="3143250" cy="4140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0"/>
              </a:spcBef>
            </a:pPr>
            <a:r>
              <a:rPr dirty="0" sz="1300" spc="10">
                <a:latin typeface="Cambria"/>
                <a:cs typeface="Cambria"/>
              </a:rPr>
              <a:t>Un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gravissimo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incidente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stradale</a:t>
            </a:r>
            <a:r>
              <a:rPr dirty="0" sz="1300" spc="15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si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è </a:t>
            </a:r>
            <a:r>
              <a:rPr dirty="0" sz="1300" spc="20">
                <a:latin typeface="Cambria"/>
                <a:cs typeface="Cambria"/>
              </a:rPr>
              <a:t>registrato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nel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tardo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pomeriggio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lunedì (30</a:t>
            </a:r>
            <a:r>
              <a:rPr dirty="0" sz="1300" spc="5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dicembre),</a:t>
            </a:r>
            <a:r>
              <a:rPr dirty="0" sz="1300" spc="5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5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Cattolica,</a:t>
            </a:r>
            <a:r>
              <a:rPr dirty="0" sz="1300" spc="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lungo</a:t>
            </a:r>
            <a:r>
              <a:rPr dirty="0" sz="1300" spc="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6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via </a:t>
            </a:r>
            <a:r>
              <a:rPr dirty="0" sz="1300">
                <a:latin typeface="Cambria"/>
                <a:cs typeface="Cambria"/>
              </a:rPr>
              <a:t>Emilia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Romagna.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perdere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vita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un </a:t>
            </a:r>
            <a:r>
              <a:rPr dirty="0" sz="1300" spc="20">
                <a:latin typeface="Cambria"/>
                <a:cs typeface="Cambria"/>
              </a:rPr>
              <a:t>motociclista</a:t>
            </a:r>
            <a:r>
              <a:rPr dirty="0" sz="1300" spc="6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</a:t>
            </a:r>
            <a:r>
              <a:rPr dirty="0" sz="1300" spc="6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59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anni,</a:t>
            </a:r>
            <a:r>
              <a:rPr dirty="0" sz="1300" spc="6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residente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 </a:t>
            </a:r>
            <a:r>
              <a:rPr dirty="0" sz="1300" spc="50">
                <a:latin typeface="Cambria"/>
                <a:cs typeface="Cambria"/>
              </a:rPr>
              <a:t>Cattolica.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1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cause</a:t>
            </a:r>
            <a:r>
              <a:rPr dirty="0" sz="1300" spc="1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1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corso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di </a:t>
            </a:r>
            <a:r>
              <a:rPr dirty="0" sz="1300" spc="45">
                <a:latin typeface="Cambria"/>
                <a:cs typeface="Cambria"/>
              </a:rPr>
              <a:t>accertamento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sua</a:t>
            </a:r>
            <a:r>
              <a:rPr dirty="0" sz="1300" spc="7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motocicletta,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una </a:t>
            </a:r>
            <a:r>
              <a:rPr dirty="0" sz="1300" spc="10">
                <a:latin typeface="Cambria"/>
                <a:cs typeface="Cambria"/>
              </a:rPr>
              <a:t>Harley-Davidson,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è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andata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impattare </a:t>
            </a:r>
            <a:r>
              <a:rPr dirty="0" sz="1300">
                <a:latin typeface="Cambria"/>
                <a:cs typeface="Cambria"/>
              </a:rPr>
              <a:t>contro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Fiat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Ducato,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alla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cui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guida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-20">
                <a:latin typeface="Cambria"/>
                <a:cs typeface="Cambria"/>
              </a:rPr>
              <a:t>c’era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uomo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residente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Tavullia.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il </a:t>
            </a:r>
            <a:r>
              <a:rPr dirty="0" sz="1300" spc="20">
                <a:latin typeface="Cambria"/>
                <a:cs typeface="Cambria"/>
              </a:rPr>
              <a:t>cattolichino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l’impatto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è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stato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terribile: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è </a:t>
            </a:r>
            <a:r>
              <a:rPr dirty="0" sz="1300" spc="10">
                <a:latin typeface="Cambria"/>
                <a:cs typeface="Cambria"/>
              </a:rPr>
              <a:t>deceduto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sul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colpo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al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35">
                <a:latin typeface="Cambria"/>
                <a:cs typeface="Cambria"/>
              </a:rPr>
              <a:t>momento </a:t>
            </a:r>
            <a:r>
              <a:rPr dirty="0" sz="1300" spc="20">
                <a:latin typeface="Cambria"/>
                <a:cs typeface="Cambria"/>
              </a:rPr>
              <a:t>dell’arrivo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soccorritori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non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-20">
                <a:latin typeface="Cambria"/>
                <a:cs typeface="Cambria"/>
              </a:rPr>
              <a:t>hanno</a:t>
            </a:r>
            <a:r>
              <a:rPr dirty="0" sz="1300" spc="50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potuto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fare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altro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constatare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il </a:t>
            </a:r>
            <a:r>
              <a:rPr dirty="0" sz="1300" spc="45">
                <a:latin typeface="Cambria"/>
                <a:cs typeface="Cambria"/>
              </a:rPr>
              <a:t>decesso.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Una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donna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55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anni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morta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in </a:t>
            </a:r>
            <a:r>
              <a:rPr dirty="0" sz="1300" spc="20">
                <a:latin typeface="Cambria"/>
                <a:cs typeface="Cambria"/>
              </a:rPr>
              <a:t>un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incidente</a:t>
            </a:r>
            <a:r>
              <a:rPr dirty="0" sz="1300" spc="12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stradale</a:t>
            </a:r>
            <a:r>
              <a:rPr dirty="0" sz="1300" spc="12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tra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mezzanotte</a:t>
            </a:r>
            <a:r>
              <a:rPr dirty="0" sz="1300" spc="125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e </a:t>
            </a:r>
            <a:r>
              <a:rPr dirty="0" sz="1300">
                <a:latin typeface="Cambria"/>
                <a:cs typeface="Cambria"/>
              </a:rPr>
              <a:t>l'una</a:t>
            </a:r>
            <a:r>
              <a:rPr dirty="0" sz="1300" spc="1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della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scorsa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notte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via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Pasteur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 </a:t>
            </a:r>
            <a:r>
              <a:rPr dirty="0" sz="1300" spc="-10">
                <a:latin typeface="Cambria"/>
                <a:cs typeface="Cambria"/>
              </a:rPr>
              <a:t>Reggio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9789" y="114754"/>
            <a:ext cx="7300595" cy="1049147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300" spc="-10">
                <a:latin typeface="Cambria"/>
                <a:cs typeface="Cambria"/>
              </a:rPr>
              <a:t>Ringraziamenti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1300">
                <a:latin typeface="Cambria"/>
                <a:cs typeface="Cambria"/>
              </a:rPr>
              <a:t>Arrivare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alla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fine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questo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percorso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mi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fa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provare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una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sensazione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orgoglio,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anche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di </a:t>
            </a:r>
            <a:r>
              <a:rPr dirty="0" sz="1300">
                <a:latin typeface="Cambria"/>
                <a:cs typeface="Cambria"/>
              </a:rPr>
              <a:t>profonda</a:t>
            </a:r>
            <a:r>
              <a:rPr dirty="0" sz="1300" spc="2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gratitudine</a:t>
            </a:r>
            <a:r>
              <a:rPr dirty="0" sz="1300" spc="2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verso</a:t>
            </a:r>
            <a:r>
              <a:rPr dirty="0" sz="1300" spc="2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tutte</a:t>
            </a:r>
            <a:r>
              <a:rPr dirty="0" sz="1300" spc="2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le</a:t>
            </a:r>
            <a:r>
              <a:rPr dirty="0" sz="1300" spc="2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persone</a:t>
            </a:r>
            <a:r>
              <a:rPr dirty="0" sz="1300" spc="29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2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mi</a:t>
            </a:r>
            <a:r>
              <a:rPr dirty="0" sz="1300" spc="2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hanno</a:t>
            </a:r>
            <a:r>
              <a:rPr dirty="0" sz="1300" spc="29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accompagnata</a:t>
            </a:r>
            <a:r>
              <a:rPr dirty="0" sz="1300" spc="2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29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sostenuta</a:t>
            </a:r>
            <a:r>
              <a:rPr dirty="0" sz="1300" spc="2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29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questo </a:t>
            </a:r>
            <a:r>
              <a:rPr dirty="0" sz="1300" spc="50">
                <a:latin typeface="Cambria"/>
                <a:cs typeface="Cambria"/>
              </a:rPr>
              <a:t>viaggio.</a:t>
            </a:r>
            <a:r>
              <a:rPr dirty="0" sz="1300" spc="14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stato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lavoro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ha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richiesto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impegno,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passione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collaborazione,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oggi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possiamo </a:t>
            </a:r>
            <a:r>
              <a:rPr dirty="0" sz="1300" spc="10">
                <a:latin typeface="Cambria"/>
                <a:cs typeface="Cambria"/>
              </a:rPr>
              <a:t>guardare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indietro</a:t>
            </a:r>
            <a:r>
              <a:rPr dirty="0" sz="1300" spc="16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vedere</a:t>
            </a:r>
            <a:r>
              <a:rPr dirty="0" sz="1300" spc="16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quanto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abbiamo</a:t>
            </a:r>
            <a:r>
              <a:rPr dirty="0" sz="1300" spc="16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costruito</a:t>
            </a:r>
            <a:r>
              <a:rPr dirty="0" sz="1300" spc="16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insieme.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35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primo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luogo,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voglio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dire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grande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grazie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alla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nostra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professoressa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Anna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Scotti,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ci</a:t>
            </a:r>
            <a:r>
              <a:rPr dirty="0" sz="1300" spc="360">
                <a:latin typeface="Cambria"/>
                <a:cs typeface="Cambria"/>
              </a:rPr>
              <a:t> </a:t>
            </a:r>
            <a:r>
              <a:rPr dirty="0" sz="1300" spc="25">
                <a:latin typeface="Cambria"/>
                <a:cs typeface="Cambria"/>
              </a:rPr>
              <a:t>ha </a:t>
            </a:r>
            <a:r>
              <a:rPr dirty="0" sz="1300" spc="20">
                <a:latin typeface="Cambria"/>
                <a:cs typeface="Cambria"/>
              </a:rPr>
              <a:t>guidato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con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pazienza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e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competenza.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La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sua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disponibilità,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la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sua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calma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e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il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suo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sostegno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ci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hanno </a:t>
            </a:r>
            <a:r>
              <a:rPr dirty="0" sz="1300" spc="20">
                <a:latin typeface="Cambria"/>
                <a:cs typeface="Cambria"/>
              </a:rPr>
              <a:t>fatto</a:t>
            </a:r>
            <a:r>
              <a:rPr dirty="0" sz="1300" spc="13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capire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70">
                <a:latin typeface="Cambria"/>
                <a:cs typeface="Cambria"/>
              </a:rPr>
              <a:t>che,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anche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quando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sembrava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difficile,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con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determinazione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e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impegno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tutto</a:t>
            </a:r>
            <a:r>
              <a:rPr dirty="0" sz="1300" spc="14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sarebbe </a:t>
            </a:r>
            <a:r>
              <a:rPr dirty="0" sz="1300">
                <a:latin typeface="Cambria"/>
                <a:cs typeface="Cambria"/>
              </a:rPr>
              <a:t>andato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il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meglio.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Non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stato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solo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aiuto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pratico,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anche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sostegno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morale,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ci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25">
                <a:latin typeface="Cambria"/>
                <a:cs typeface="Cambria"/>
              </a:rPr>
              <a:t>ha </a:t>
            </a:r>
            <a:r>
              <a:rPr dirty="0" sz="1300" spc="20">
                <a:latin typeface="Cambria"/>
                <a:cs typeface="Cambria"/>
              </a:rPr>
              <a:t>fatto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sentire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sempre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incoraggiati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dare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il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meglio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noi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stessi.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1300" spc="10">
                <a:latin typeface="Cambria"/>
                <a:cs typeface="Cambria"/>
              </a:rPr>
              <a:t>Un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ringraziamento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speciale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va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anche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tutte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le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persone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hanno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lavorato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al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nostro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fianco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in </a:t>
            </a:r>
            <a:r>
              <a:rPr dirty="0" sz="1300">
                <a:latin typeface="Cambria"/>
                <a:cs typeface="Cambria"/>
              </a:rPr>
              <a:t>redazione.</a:t>
            </a:r>
            <a:r>
              <a:rPr dirty="0" sz="1300" spc="114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Ogni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 spc="50">
                <a:latin typeface="Cambria"/>
                <a:cs typeface="Cambria"/>
              </a:rPr>
              <a:t>articolo,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ogni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intervista,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ogni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pagina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 spc="45">
                <a:latin typeface="Cambria"/>
                <a:cs typeface="Cambria"/>
              </a:rPr>
              <a:t>abbiamo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scritto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il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risultato</a:t>
            </a:r>
            <a:r>
              <a:rPr dirty="0" sz="1300" spc="120">
                <a:latin typeface="Cambria"/>
                <a:cs typeface="Cambria"/>
              </a:rPr>
              <a:t>  </a:t>
            </a:r>
            <a:r>
              <a:rPr dirty="0" sz="1300" spc="-25">
                <a:latin typeface="Cambria"/>
                <a:cs typeface="Cambria"/>
              </a:rPr>
              <a:t>del </a:t>
            </a:r>
            <a:r>
              <a:rPr dirty="0" sz="1300" spc="20">
                <a:latin typeface="Cambria"/>
                <a:cs typeface="Cambria"/>
              </a:rPr>
              <a:t>contributo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ognuno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noi.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Insieme,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abbiamo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imparato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condividere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idee,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risolvere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problemi</a:t>
            </a:r>
            <a:r>
              <a:rPr dirty="0" sz="1300" spc="5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sostenerci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nei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momenti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difficoltà.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È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stato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davvero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bello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vedere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come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ciascuno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noi,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con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il </a:t>
            </a:r>
            <a:r>
              <a:rPr dirty="0" sz="1300">
                <a:latin typeface="Cambria"/>
                <a:cs typeface="Cambria"/>
              </a:rPr>
              <a:t>proprio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talento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il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proprio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impegno,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abbia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reso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questo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progetto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qualcosa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speciale.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volte </a:t>
            </a:r>
            <a:r>
              <a:rPr dirty="0" sz="1300" spc="20">
                <a:latin typeface="Cambria"/>
                <a:cs typeface="Cambria"/>
              </a:rPr>
              <a:t>non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è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facile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lavorare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insieme,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alla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fine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abbiamo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dimostrato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quando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c’è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collaborazione</a:t>
            </a:r>
            <a:r>
              <a:rPr dirty="0" sz="1300" spc="185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e </a:t>
            </a:r>
            <a:r>
              <a:rPr dirty="0" sz="1300" spc="20">
                <a:latin typeface="Cambria"/>
                <a:cs typeface="Cambria"/>
              </a:rPr>
              <a:t>rispetto,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si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può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creare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qualcosa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grande.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grazie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cuore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va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anche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nostro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vicecaporedattore.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Ogni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volta</a:t>
            </a:r>
            <a:r>
              <a:rPr dirty="0" sz="1300" spc="15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avevamo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delle</a:t>
            </a:r>
            <a:r>
              <a:rPr dirty="0" sz="1300" spc="14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difficoltà</a:t>
            </a:r>
            <a:r>
              <a:rPr dirty="0" sz="1300" spc="5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delle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idee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poco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chiare,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lui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era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sempre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lì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per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aiutarci,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per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darci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una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mano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risolvere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40">
                <a:latin typeface="Cambria"/>
                <a:cs typeface="Cambria"/>
              </a:rPr>
              <a:t>problemi. </a:t>
            </a:r>
            <a:r>
              <a:rPr dirty="0" sz="1300" spc="10">
                <a:latin typeface="Cambria"/>
                <a:cs typeface="Cambria"/>
              </a:rPr>
              <a:t>La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65">
                <a:latin typeface="Cambria"/>
                <a:cs typeface="Cambria"/>
              </a:rPr>
              <a:t>calma,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il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suo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spirito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squadra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capacità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organizzare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le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cose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ci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hanno</a:t>
            </a:r>
            <a:r>
              <a:rPr dirty="0" sz="1300" spc="12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permesso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andare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avanti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completare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il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nostro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lavoro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con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successo.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È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stato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un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vero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leader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per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35">
                <a:latin typeface="Cambria"/>
                <a:cs typeface="Cambria"/>
              </a:rPr>
              <a:t>noi, </a:t>
            </a:r>
            <a:r>
              <a:rPr dirty="0" sz="1300">
                <a:latin typeface="Cambria"/>
                <a:cs typeface="Cambria"/>
              </a:rPr>
              <a:t>senza</a:t>
            </a:r>
            <a:r>
              <a:rPr dirty="0" sz="1300" spc="21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mai</a:t>
            </a:r>
            <a:r>
              <a:rPr dirty="0" sz="1300" spc="2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essere</a:t>
            </a:r>
            <a:r>
              <a:rPr dirty="0" sz="1300" spc="21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sopraffatto</a:t>
            </a:r>
            <a:r>
              <a:rPr dirty="0" sz="1300" spc="2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dalla</a:t>
            </a:r>
            <a:r>
              <a:rPr dirty="0" sz="1300" spc="21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pressione,</a:t>
            </a:r>
            <a:r>
              <a:rPr dirty="0" sz="1300" spc="220">
                <a:latin typeface="Cambria"/>
                <a:cs typeface="Cambria"/>
              </a:rPr>
              <a:t> 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21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sempre</a:t>
            </a:r>
            <a:r>
              <a:rPr dirty="0" sz="1300" spc="22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pronto</a:t>
            </a:r>
            <a:r>
              <a:rPr dirty="0" sz="1300" spc="21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ad</a:t>
            </a:r>
            <a:r>
              <a:rPr dirty="0" sz="1300" spc="220">
                <a:latin typeface="Cambria"/>
                <a:cs typeface="Cambria"/>
              </a:rPr>
              <a:t>  </a:t>
            </a:r>
            <a:r>
              <a:rPr dirty="0" sz="1300" spc="45">
                <a:latin typeface="Cambria"/>
                <a:cs typeface="Cambria"/>
              </a:rPr>
              <a:t>affrontare</a:t>
            </a:r>
            <a:r>
              <a:rPr dirty="0" sz="1300" spc="215">
                <a:latin typeface="Cambria"/>
                <a:cs typeface="Cambria"/>
              </a:rPr>
              <a:t>  </a:t>
            </a:r>
            <a:r>
              <a:rPr dirty="0" sz="1300" spc="-10">
                <a:latin typeface="Cambria"/>
                <a:cs typeface="Cambria"/>
              </a:rPr>
              <a:t>qualsiasi </a:t>
            </a:r>
            <a:r>
              <a:rPr dirty="0" sz="1300" spc="50">
                <a:latin typeface="Cambria"/>
                <a:cs typeface="Cambria"/>
              </a:rPr>
              <a:t>difficoltà.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Ma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non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ci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ha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solo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aiutato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nel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progetto,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è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sempre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stato</a:t>
            </a:r>
            <a:r>
              <a:rPr dirty="0" sz="1300" spc="27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pronto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riappacificare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i </a:t>
            </a:r>
            <a:r>
              <a:rPr dirty="0" sz="1300">
                <a:latin typeface="Cambria"/>
                <a:cs typeface="Cambria"/>
              </a:rPr>
              <a:t>membri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del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gruppo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nel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caso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opinioni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diverse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sostenere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proteggere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chi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faceva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fatica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 usare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13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parola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1300">
                <a:latin typeface="Cambria"/>
                <a:cs typeface="Cambria"/>
              </a:rPr>
              <a:t>Non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posso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poi</a:t>
            </a:r>
            <a:r>
              <a:rPr dirty="0" sz="1300" spc="3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non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pensare</a:t>
            </a:r>
            <a:r>
              <a:rPr dirty="0" sz="1300" spc="31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chi</a:t>
            </a:r>
            <a:r>
              <a:rPr dirty="0" sz="1300" spc="3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mi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3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stato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vicino</a:t>
            </a:r>
            <a:r>
              <a:rPr dirty="0" sz="1300" spc="3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nei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momenti</a:t>
            </a:r>
            <a:r>
              <a:rPr dirty="0" sz="1300" spc="3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più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difficili,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3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chi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mi</a:t>
            </a:r>
            <a:r>
              <a:rPr dirty="0" sz="1300" spc="31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ha</a:t>
            </a:r>
            <a:r>
              <a:rPr dirty="0" sz="1300" spc="310">
                <a:latin typeface="Cambria"/>
                <a:cs typeface="Cambria"/>
              </a:rPr>
              <a:t> </a:t>
            </a:r>
            <a:r>
              <a:rPr dirty="0" sz="1300" spc="-20">
                <a:latin typeface="Cambria"/>
                <a:cs typeface="Cambria"/>
              </a:rPr>
              <a:t>dato </a:t>
            </a:r>
            <a:r>
              <a:rPr dirty="0" sz="1300">
                <a:latin typeface="Cambria"/>
                <a:cs typeface="Cambria"/>
              </a:rPr>
              <a:t>supporto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non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solo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nel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lavoro,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anche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nei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momenti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cui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sentivo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non</a:t>
            </a:r>
            <a:r>
              <a:rPr dirty="0" sz="1300" spc="420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farcela.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</a:t>
            </a:r>
            <a:r>
              <a:rPr dirty="0" sz="1300" spc="41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mia </a:t>
            </a:r>
            <a:r>
              <a:rPr dirty="0" sz="1300">
                <a:latin typeface="Cambria"/>
                <a:cs typeface="Cambria"/>
              </a:rPr>
              <a:t>migliore</a:t>
            </a:r>
            <a:r>
              <a:rPr dirty="0" sz="1300" spc="459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amica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è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stata</a:t>
            </a:r>
            <a:r>
              <a:rPr dirty="0" sz="1300" spc="459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me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una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fonte</a:t>
            </a:r>
            <a:r>
              <a:rPr dirty="0" sz="1300" spc="459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forza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incredibile.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Anche</a:t>
            </a:r>
            <a:r>
              <a:rPr dirty="0" sz="1300" spc="459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se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non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ha</a:t>
            </a:r>
            <a:r>
              <a:rPr dirty="0" sz="1300" spc="46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partecipato </a:t>
            </a:r>
            <a:r>
              <a:rPr dirty="0" sz="1300" spc="10">
                <a:latin typeface="Cambria"/>
                <a:cs typeface="Cambria"/>
              </a:rPr>
              <a:t>direttamente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al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progetto,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il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suo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sostegno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è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stato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essenziale.</a:t>
            </a:r>
            <a:r>
              <a:rPr dirty="0" sz="1300" spc="195">
                <a:latin typeface="Cambria"/>
                <a:cs typeface="Cambria"/>
              </a:rPr>
              <a:t>  </a:t>
            </a:r>
            <a:r>
              <a:rPr dirty="0" sz="1300" spc="10">
                <a:latin typeface="Cambria"/>
                <a:cs typeface="Cambria"/>
              </a:rPr>
              <a:t>Con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le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sue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parole,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</a:t>
            </a:r>
            <a:r>
              <a:rPr dirty="0" sz="1300" spc="19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suoi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consigli</a:t>
            </a:r>
            <a:r>
              <a:rPr dirty="0" sz="1300" spc="19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e, </a:t>
            </a:r>
            <a:r>
              <a:rPr dirty="0" sz="1300" spc="30">
                <a:latin typeface="Cambria"/>
                <a:cs typeface="Cambria"/>
              </a:rPr>
              <a:t>soprattutto,</a:t>
            </a:r>
            <a:r>
              <a:rPr dirty="0" sz="1300" spc="4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con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la</a:t>
            </a:r>
            <a:r>
              <a:rPr dirty="0" sz="1300" spc="40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sua</a:t>
            </a:r>
            <a:r>
              <a:rPr dirty="0" sz="1300" spc="45">
                <a:latin typeface="Cambria"/>
                <a:cs typeface="Cambria"/>
              </a:rPr>
              <a:t> presenza,</a:t>
            </a:r>
            <a:r>
              <a:rPr dirty="0" sz="1300" spc="40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mi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ha</a:t>
            </a:r>
            <a:r>
              <a:rPr dirty="0" sz="1300" spc="40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dato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la</a:t>
            </a:r>
            <a:r>
              <a:rPr dirty="0" sz="1300" spc="40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forza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di</a:t>
            </a:r>
            <a:r>
              <a:rPr dirty="0" sz="1300" spc="40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andare</a:t>
            </a:r>
            <a:r>
              <a:rPr dirty="0" sz="1300" spc="45">
                <a:latin typeface="Cambria"/>
                <a:cs typeface="Cambria"/>
              </a:rPr>
              <a:t> </a:t>
            </a:r>
            <a:r>
              <a:rPr dirty="0" sz="1300" spc="40">
                <a:latin typeface="Cambria"/>
                <a:cs typeface="Cambria"/>
              </a:rPr>
              <a:t>avanti.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1300" spc="10">
                <a:latin typeface="Cambria"/>
                <a:cs typeface="Cambria"/>
              </a:rPr>
              <a:t>In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questo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percorso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ci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sono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stati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momenti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difficili,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certo.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Ma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la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bellezza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questo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progetto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è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ci </a:t>
            </a:r>
            <a:r>
              <a:rPr dirty="0" sz="1300" spc="50">
                <a:latin typeface="Cambria"/>
                <a:cs typeface="Cambria"/>
              </a:rPr>
              <a:t>ha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insegnato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70">
                <a:latin typeface="Cambria"/>
                <a:cs typeface="Cambria"/>
              </a:rPr>
              <a:t>che,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quando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ci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si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aiuta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vicenda,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le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difficoltà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diventano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più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leggere.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Ogni</a:t>
            </a:r>
            <a:r>
              <a:rPr dirty="0" sz="1300" spc="10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volta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30">
                <a:latin typeface="Cambria"/>
                <a:cs typeface="Cambria"/>
              </a:rPr>
              <a:t>che </a:t>
            </a:r>
            <a:r>
              <a:rPr dirty="0" sz="1300">
                <a:latin typeface="Cambria"/>
                <a:cs typeface="Cambria"/>
              </a:rPr>
              <a:t>uno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noi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aveva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problema,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c’era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sempre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qualcun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altro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pronto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dargli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una</a:t>
            </a:r>
            <a:r>
              <a:rPr dirty="0" sz="1300" spc="260">
                <a:latin typeface="Cambria"/>
                <a:cs typeface="Cambria"/>
              </a:rPr>
              <a:t> </a:t>
            </a:r>
            <a:r>
              <a:rPr dirty="0" sz="1300" spc="65">
                <a:latin typeface="Cambria"/>
                <a:cs typeface="Cambria"/>
              </a:rPr>
              <a:t>mano.</a:t>
            </a:r>
            <a:r>
              <a:rPr dirty="0" sz="1300" spc="265">
                <a:latin typeface="Cambria"/>
                <a:cs typeface="Cambria"/>
              </a:rPr>
              <a:t> </a:t>
            </a:r>
            <a:r>
              <a:rPr dirty="0" sz="1300" spc="35">
                <a:latin typeface="Cambria"/>
                <a:cs typeface="Cambria"/>
              </a:rPr>
              <a:t>Abbiamo </a:t>
            </a:r>
            <a:r>
              <a:rPr dirty="0" sz="1300" spc="10">
                <a:latin typeface="Cambria"/>
                <a:cs typeface="Cambria"/>
              </a:rPr>
              <a:t>imparato</a:t>
            </a:r>
            <a:r>
              <a:rPr dirty="0" sz="1300" spc="12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essere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una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vera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squadra,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senza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questo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spirito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collaborazione,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non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avremmo</a:t>
            </a:r>
            <a:r>
              <a:rPr dirty="0" sz="1300" spc="130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mai </a:t>
            </a:r>
            <a:r>
              <a:rPr dirty="0" sz="1300" spc="20">
                <a:latin typeface="Cambria"/>
                <a:cs typeface="Cambria"/>
              </a:rPr>
              <a:t>raggiunto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il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risultato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oggi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possiamo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vedere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con</a:t>
            </a:r>
            <a:r>
              <a:rPr dirty="0" sz="1300" spc="90">
                <a:latin typeface="Cambria"/>
                <a:cs typeface="Cambria"/>
              </a:rPr>
              <a:t> </a:t>
            </a:r>
            <a:r>
              <a:rPr dirty="0" sz="1300" spc="40">
                <a:latin typeface="Cambria"/>
                <a:cs typeface="Cambria"/>
              </a:rPr>
              <a:t>orgoglio.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1300">
                <a:latin typeface="Cambria"/>
                <a:cs typeface="Cambria"/>
              </a:rPr>
              <a:t>Infine,</a:t>
            </a:r>
            <a:r>
              <a:rPr dirty="0" sz="1300" spc="16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voglio</a:t>
            </a:r>
            <a:r>
              <a:rPr dirty="0" sz="1300" spc="17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ringraziare</a:t>
            </a:r>
            <a:r>
              <a:rPr dirty="0" sz="1300" spc="16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tutte</a:t>
            </a:r>
            <a:r>
              <a:rPr dirty="0" sz="1300" spc="17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le</a:t>
            </a:r>
            <a:r>
              <a:rPr dirty="0" sz="1300" spc="16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persone</a:t>
            </a:r>
            <a:r>
              <a:rPr dirty="0" sz="1300" spc="170">
                <a:latin typeface="Cambria"/>
                <a:cs typeface="Cambria"/>
              </a:rPr>
              <a:t> 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6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ci</a:t>
            </a:r>
            <a:r>
              <a:rPr dirty="0" sz="1300" spc="17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hanno</a:t>
            </a:r>
            <a:r>
              <a:rPr dirty="0" sz="1300" spc="16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dato</a:t>
            </a:r>
            <a:r>
              <a:rPr dirty="0" sz="1300" spc="17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visibilità,</a:t>
            </a:r>
            <a:r>
              <a:rPr dirty="0" sz="1300" spc="165">
                <a:latin typeface="Cambria"/>
                <a:cs typeface="Cambria"/>
              </a:rPr>
              <a:t> 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70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hanno</a:t>
            </a:r>
            <a:r>
              <a:rPr dirty="0" sz="1300" spc="165">
                <a:latin typeface="Cambria"/>
                <a:cs typeface="Cambria"/>
              </a:rPr>
              <a:t>  </a:t>
            </a:r>
            <a:r>
              <a:rPr dirty="0" sz="1300">
                <a:latin typeface="Cambria"/>
                <a:cs typeface="Cambria"/>
              </a:rPr>
              <a:t>letto</a:t>
            </a:r>
            <a:r>
              <a:rPr dirty="0" sz="1300" spc="170">
                <a:latin typeface="Cambria"/>
                <a:cs typeface="Cambria"/>
              </a:rPr>
              <a:t>  </a:t>
            </a:r>
            <a:r>
              <a:rPr dirty="0" sz="1300" spc="-50">
                <a:latin typeface="Cambria"/>
                <a:cs typeface="Cambria"/>
              </a:rPr>
              <a:t>e </a:t>
            </a:r>
            <a:r>
              <a:rPr dirty="0" sz="1300" spc="20">
                <a:latin typeface="Cambria"/>
                <a:cs typeface="Cambria"/>
              </a:rPr>
              <a:t>apprezzato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il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nostro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lavoro,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e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ci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hanno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incoraggiato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continuare.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Siete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stati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un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motivo</a:t>
            </a:r>
            <a:r>
              <a:rPr dirty="0" sz="1300" spc="80">
                <a:latin typeface="Cambria"/>
                <a:cs typeface="Cambria"/>
              </a:rPr>
              <a:t> </a:t>
            </a:r>
            <a:r>
              <a:rPr dirty="0" sz="1300" spc="20">
                <a:latin typeface="Cambria"/>
                <a:cs typeface="Cambria"/>
              </a:rPr>
              <a:t>in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più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andare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avanti,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credere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sempre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quello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stavamo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facendo.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Grazie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voi,</a:t>
            </a:r>
            <a:r>
              <a:rPr dirty="0" sz="1300" spc="325">
                <a:latin typeface="Cambria"/>
                <a:cs typeface="Cambria"/>
              </a:rPr>
              <a:t> </a:t>
            </a:r>
            <a:r>
              <a:rPr dirty="0" sz="1300" spc="35">
                <a:latin typeface="Cambria"/>
                <a:cs typeface="Cambria"/>
              </a:rPr>
              <a:t>abbiamo </a:t>
            </a:r>
            <a:r>
              <a:rPr dirty="0" sz="1300">
                <a:latin typeface="Cambria"/>
                <a:cs typeface="Cambria"/>
              </a:rPr>
              <a:t>capito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quello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avevamo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creato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non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era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solo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noi,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114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40">
                <a:latin typeface="Cambria"/>
                <a:cs typeface="Cambria"/>
              </a:rPr>
              <a:t>tutti.</a:t>
            </a:r>
            <a:endParaRPr sz="1300">
              <a:latin typeface="Cambria"/>
              <a:cs typeface="Cambria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1300">
                <a:latin typeface="Cambria"/>
                <a:cs typeface="Cambria"/>
              </a:rPr>
              <a:t>Questo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percorso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ci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ha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insegnato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 spc="55">
                <a:latin typeface="Cambria"/>
                <a:cs typeface="Cambria"/>
              </a:rPr>
              <a:t>che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il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vero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valore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progetto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sta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nel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lavoro</a:t>
            </a:r>
            <a:r>
              <a:rPr dirty="0" sz="1300" spc="3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di</a:t>
            </a:r>
            <a:r>
              <a:rPr dirty="0" sz="1300" spc="390">
                <a:latin typeface="Cambria"/>
                <a:cs typeface="Cambria"/>
              </a:rPr>
              <a:t> </a:t>
            </a:r>
            <a:r>
              <a:rPr dirty="0" sz="1300" spc="35">
                <a:latin typeface="Cambria"/>
                <a:cs typeface="Cambria"/>
              </a:rPr>
              <a:t>squadra, </a:t>
            </a:r>
            <a:r>
              <a:rPr dirty="0" sz="1300" spc="10">
                <a:latin typeface="Cambria"/>
                <a:cs typeface="Cambria"/>
              </a:rPr>
              <a:t>nell’aiutarsi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vicenda,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nel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superare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insieme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le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difficoltà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e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nel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sostenersi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nei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momenti</a:t>
            </a:r>
            <a:r>
              <a:rPr dirty="0" sz="1300" spc="24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più</a:t>
            </a:r>
            <a:r>
              <a:rPr dirty="0" sz="1300" spc="240">
                <a:latin typeface="Cambria"/>
                <a:cs typeface="Cambria"/>
              </a:rPr>
              <a:t> </a:t>
            </a:r>
            <a:r>
              <a:rPr dirty="0" sz="1300" spc="40">
                <a:latin typeface="Cambria"/>
                <a:cs typeface="Cambria"/>
              </a:rPr>
              <a:t>duri. </a:t>
            </a:r>
            <a:r>
              <a:rPr dirty="0" sz="1300" spc="60">
                <a:latin typeface="Cambria"/>
                <a:cs typeface="Cambria"/>
              </a:rPr>
              <a:t>Oggi,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guardando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il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nostro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45">
                <a:latin typeface="Cambria"/>
                <a:cs typeface="Cambria"/>
              </a:rPr>
              <a:t>giornale,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vedo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non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solo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il</a:t>
            </a:r>
            <a:r>
              <a:rPr dirty="0" sz="1300" spc="100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risultato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del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nostro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lavoro,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60">
                <a:latin typeface="Cambria"/>
                <a:cs typeface="Cambria"/>
              </a:rPr>
              <a:t>ma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50">
                <a:latin typeface="Cambria"/>
                <a:cs typeface="Cambria"/>
              </a:rPr>
              <a:t>anche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10">
                <a:latin typeface="Cambria"/>
                <a:cs typeface="Cambria"/>
              </a:rPr>
              <a:t>la</a:t>
            </a:r>
            <a:r>
              <a:rPr dirty="0" sz="1300" spc="9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forza </a:t>
            </a:r>
            <a:r>
              <a:rPr dirty="0" sz="1300">
                <a:latin typeface="Cambria"/>
                <a:cs typeface="Cambria"/>
              </a:rPr>
              <a:t>della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nostra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unione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e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della</a:t>
            </a:r>
            <a:r>
              <a:rPr dirty="0" sz="1300" spc="18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nostra</a:t>
            </a:r>
            <a:r>
              <a:rPr dirty="0" sz="1300" spc="175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determinazione.</a:t>
            </a:r>
            <a:endParaRPr sz="1300">
              <a:latin typeface="Cambria"/>
              <a:cs typeface="Cambria"/>
            </a:endParaRPr>
          </a:p>
          <a:p>
            <a:pPr algn="ctr" marL="3510915">
              <a:lnSpc>
                <a:spcPts val="2510"/>
              </a:lnSpc>
              <a:spcBef>
                <a:spcPts val="530"/>
              </a:spcBef>
            </a:pPr>
            <a:r>
              <a:rPr dirty="0" sz="2100" spc="-10">
                <a:latin typeface="Arial Black"/>
                <a:cs typeface="Arial Black"/>
              </a:rPr>
              <a:t>A.Bitetti</a:t>
            </a:r>
            <a:endParaRPr sz="2100">
              <a:latin typeface="Arial Black"/>
              <a:cs typeface="Arial Black"/>
            </a:endParaRPr>
          </a:p>
          <a:p>
            <a:pPr algn="ctr" marL="3441065">
              <a:lnSpc>
                <a:spcPts val="1970"/>
              </a:lnSpc>
            </a:pPr>
            <a:r>
              <a:rPr dirty="0" sz="1650" spc="-10">
                <a:latin typeface="Lucida Sans Unicode"/>
                <a:cs typeface="Lucida Sans Unicode"/>
              </a:rPr>
              <a:t>Caporedattrice</a:t>
            </a:r>
            <a:endParaRPr sz="1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Scalamobile</dc:creator>
  <cp:keywords>DAGZEzmuA1U,BAGXkt9Jx64,0</cp:keywords>
  <dc:title>Mentoring</dc:title>
  <dcterms:created xsi:type="dcterms:W3CDTF">2025-02-04T11:43:35Z</dcterms:created>
  <dcterms:modified xsi:type="dcterms:W3CDTF">2025-02-04T11:43:35Z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2025-02-01T00:00:00Z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2025-02-04T00:00:00Z</vt:filetime>
  </property>
  <property fmtid="{D5CDD505-2E9C-101B-9397-08002B2CF9AE}" pid="5" name="Producer">
    <vt:lpwstr>Canva</vt:lpwstr>
  </property>
  <property fmtid="{D5CDD505-2E9C-101B-9397-08002B2CF9AE}" pid="6" name="containsAiGeneratedContent">
    <vt:lpwstr>Yes</vt:lpwstr>
  </property>
</Properties>
</file>